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0" r:id="rId4"/>
  </p:sldMasterIdLst>
  <p:sldIdLst>
    <p:sldId id="282" r:id="rId5"/>
    <p:sldId id="360" r:id="rId6"/>
    <p:sldId id="361" r:id="rId7"/>
    <p:sldId id="362" r:id="rId8"/>
    <p:sldId id="363" r:id="rId9"/>
    <p:sldId id="364" r:id="rId10"/>
    <p:sldId id="378" r:id="rId11"/>
    <p:sldId id="365" r:id="rId12"/>
    <p:sldId id="366" r:id="rId13"/>
    <p:sldId id="367" r:id="rId14"/>
    <p:sldId id="379" r:id="rId15"/>
    <p:sldId id="368" r:id="rId16"/>
    <p:sldId id="369" r:id="rId17"/>
    <p:sldId id="370" r:id="rId18"/>
    <p:sldId id="371" r:id="rId19"/>
    <p:sldId id="380" r:id="rId20"/>
    <p:sldId id="372" r:id="rId21"/>
    <p:sldId id="373" r:id="rId22"/>
    <p:sldId id="381" r:id="rId23"/>
    <p:sldId id="374" r:id="rId24"/>
    <p:sldId id="375" r:id="rId25"/>
    <p:sldId id="30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4"/>
    <p:restoredTop sz="95761"/>
  </p:normalViewPr>
  <p:slideViewPr>
    <p:cSldViewPr snapToGrid="0">
      <p:cViewPr>
        <p:scale>
          <a:sx n="80" d="100"/>
          <a:sy n="80" d="100"/>
        </p:scale>
        <p:origin x="1880" y="1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GB"/>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smtClean="0"/>
              <a:t>5/28/26</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85845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5/28/26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22965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5/28/26</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01473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GB"/>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5/28/26</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46523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smtClean="0"/>
              <a:pPr/>
              <a:t>5/28/26</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5260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GB"/>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39857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GB"/>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5/28/26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251600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056044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smtClean="0"/>
              <a:pPr/>
              <a:t>5/28/26</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01906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8246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GB"/>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5/28/26</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81239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5/28/26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49504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GB"/>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15174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05811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37779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GB"/>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6850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32926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5/28/26</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95955665"/>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pic>
        <p:nvPicPr>
          <p:cNvPr id="3" name="Picture 2" descr="A yellow and red logo with a star and a red star&#10;&#10;Description automatically generated">
            <a:extLst>
              <a:ext uri="{FF2B5EF4-FFF2-40B4-BE49-F238E27FC236}">
                <a16:creationId xmlns:a16="http://schemas.microsoft.com/office/drawing/2014/main" id="{F360A6A5-0396-60D0-C168-3F4D3284034C}"/>
              </a:ext>
            </a:extLst>
          </p:cNvPr>
          <p:cNvPicPr>
            <a:picLocks noChangeAspect="1"/>
          </p:cNvPicPr>
          <p:nvPr/>
        </p:nvPicPr>
        <p:blipFill rotWithShape="1">
          <a:blip r:embed="rId2">
            <a:alphaModFix amt="28000"/>
          </a:blip>
          <a:srcRect l="43217" t="38681" r="39542" b="7346"/>
          <a:stretch/>
        </p:blipFill>
        <p:spPr>
          <a:xfrm>
            <a:off x="8878975" y="414788"/>
            <a:ext cx="3313025" cy="4221272"/>
          </a:xfrm>
          <a:prstGeom prst="rect">
            <a:avLst/>
          </a:prstGeom>
        </p:spPr>
      </p:pic>
      <p:sp>
        <p:nvSpPr>
          <p:cNvPr id="4" name="Title 3">
            <a:extLst>
              <a:ext uri="{FF2B5EF4-FFF2-40B4-BE49-F238E27FC236}">
                <a16:creationId xmlns:a16="http://schemas.microsoft.com/office/drawing/2014/main" id="{4FCB07BB-097B-E39E-CF70-35606D6D08E6}"/>
              </a:ext>
            </a:extLst>
          </p:cNvPr>
          <p:cNvSpPr txBox="1">
            <a:spLocks/>
          </p:cNvSpPr>
          <p:nvPr/>
        </p:nvSpPr>
        <p:spPr>
          <a:xfrm>
            <a:off x="83127" y="1298864"/>
            <a:ext cx="8828596" cy="3875809"/>
          </a:xfrm>
          <a:prstGeom prst="rect">
            <a:avLst/>
          </a:prstGeom>
        </p:spPr>
        <p:txBody>
          <a:bodyPr anchor="ctr">
            <a:noAutofit/>
          </a:bodyPr>
          <a:lst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a:lstStyle>
          <a:p>
            <a:pPr algn="ctr">
              <a:lnSpc>
                <a:spcPct val="120000"/>
              </a:lnSpc>
            </a:pP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20000"/>
              </a:lnSpc>
            </a:pPr>
            <a:r>
              <a:rPr lang="en-US" sz="4400" b="1" dirty="0">
                <a:latin typeface="Calibri" panose="020F0502020204030204" pitchFamily="34" charset="0"/>
                <a:ea typeface="Calibri" panose="020F0502020204030204" pitchFamily="34" charset="0"/>
                <a:cs typeface="Times New Roman" panose="02020603050405020304" pitchFamily="18" charset="0"/>
              </a:rPr>
              <a:t>Address to the conference of the Left</a:t>
            </a:r>
            <a:r>
              <a:rPr lang="en-US" sz="4400" b="1" dirty="0">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20000"/>
              </a:lnSpc>
            </a:pPr>
            <a:r>
              <a:rPr lang="en-ZA" sz="3000" dirty="0">
                <a:latin typeface="Bookman Old Style" panose="02050604050505020204" pitchFamily="18" charset="0"/>
                <a:ea typeface="Calibri" panose="020F0502020204030204" pitchFamily="34" charset="0"/>
                <a:cs typeface="Times New Roman" panose="02020603050405020304" pitchFamily="18" charset="0"/>
              </a:rPr>
              <a:t>29 May 2026</a:t>
            </a:r>
            <a:br>
              <a:rPr lang="en-ZA" sz="3000" dirty="0">
                <a:latin typeface="Bookman Old Style" panose="02050604050505020204" pitchFamily="18" charset="0"/>
                <a:ea typeface="Calibri" panose="020F0502020204030204" pitchFamily="34" charset="0"/>
                <a:cs typeface="Times New Roman" panose="02020603050405020304" pitchFamily="18" charset="0"/>
              </a:rPr>
            </a:br>
            <a:br>
              <a:rPr lang="en-ZA" sz="3000" dirty="0">
                <a:latin typeface="Bookman Old Style" panose="02050604050505020204" pitchFamily="18" charset="0"/>
                <a:ea typeface="Calibri" panose="020F0502020204030204" pitchFamily="34" charset="0"/>
                <a:cs typeface="Times New Roman" panose="02020603050405020304" pitchFamily="18" charset="0"/>
              </a:rPr>
            </a:br>
            <a:r>
              <a:rPr lang="en-ZA" sz="3000" dirty="0">
                <a:latin typeface="Bookman Old Style" panose="02050604050505020204" pitchFamily="18" charset="0"/>
                <a:ea typeface="Calibri" panose="020F0502020204030204" pitchFamily="34" charset="0"/>
                <a:cs typeface="Times New Roman" panose="02020603050405020304" pitchFamily="18" charset="0"/>
              </a:rPr>
              <a:t>NUMSA General Secretary</a:t>
            </a:r>
          </a:p>
          <a:p>
            <a:pPr algn="ctr">
              <a:lnSpc>
                <a:spcPct val="120000"/>
              </a:lnSpc>
            </a:pPr>
            <a:r>
              <a:rPr lang="en-ZA" sz="3000" dirty="0">
                <a:latin typeface="Bookman Old Style" panose="02050604050505020204" pitchFamily="18" charset="0"/>
                <a:ea typeface="Calibri" panose="020F0502020204030204" pitchFamily="34" charset="0"/>
                <a:cs typeface="Times New Roman" panose="02020603050405020304" pitchFamily="18" charset="0"/>
              </a:rPr>
              <a:t>Irvin Jim</a:t>
            </a:r>
            <a:endParaRPr lang="en-ZA" sz="3000" b="1" spc="-100" dirty="0">
              <a:solidFill>
                <a:srgbClr val="C00000"/>
              </a:solidFill>
              <a:latin typeface="Cambria" panose="02040503050406030204" pitchFamily="18" charset="0"/>
            </a:endParaRPr>
          </a:p>
        </p:txBody>
      </p:sp>
    </p:spTree>
    <p:extLst>
      <p:ext uri="{BB962C8B-B14F-4D97-AF65-F5344CB8AC3E}">
        <p14:creationId xmlns:p14="http://schemas.microsoft.com/office/powerpoint/2010/main" val="1260644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C5212-956E-F310-0499-F17F78D74E6E}"/>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9C34F01-293F-A0E6-3948-7BA8344969FD}"/>
              </a:ext>
            </a:extLst>
          </p:cNvPr>
          <p:cNvSpPr>
            <a:spLocks noGrp="1"/>
          </p:cNvSpPr>
          <p:nvPr>
            <p:ph idx="1"/>
          </p:nvPr>
        </p:nvSpPr>
        <p:spPr>
          <a:xfrm>
            <a:off x="421105" y="1397876"/>
            <a:ext cx="11393906" cy="5315744"/>
          </a:xfrm>
        </p:spPr>
        <p:txBody>
          <a:bodyPr>
            <a:noAutofit/>
          </a:bodyPr>
          <a:lstStyle/>
          <a:p>
            <a:pPr marL="0" algn="just">
              <a:lnSpc>
                <a:spcPct val="100000"/>
              </a:lnSpc>
              <a:spcBef>
                <a:spcPts val="0"/>
              </a:spcBef>
              <a:buNone/>
            </a:pPr>
            <a:endParaRPr lang="en-GB"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For NUMSA we are not participating here from a neutral standpoint, our Central Committee has mandated us to invite all of you to a Political Colloquium where even such a process and platform must consolidate the concretisation of a revolutionary agenda that must be pursued by the working class through class struggle as the only guarantee for fundamental change.</a:t>
            </a:r>
          </a:p>
          <a:p>
            <a:pPr marL="0" algn="just">
              <a:lnSpc>
                <a:spcPct val="100000"/>
              </a:lnSpc>
              <a:spcBef>
                <a:spcPts val="0"/>
              </a:spcBef>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NUMSA is a trade union, we are a mass working class organization which, through intense political education and ideological struggles, adopted an ideological orientation that is Marxist-Leninist.  </a:t>
            </a:r>
          </a:p>
          <a:p>
            <a:pPr marL="0" marR="0" algn="just">
              <a:lnSpc>
                <a:spcPct val="100000"/>
              </a:lnSpc>
              <a:spcBef>
                <a:spcPts val="0"/>
              </a:spcBef>
              <a:buNone/>
            </a:pPr>
            <a:endParaRPr lang="en-GB" sz="2000" kern="100" dirty="0">
              <a:latin typeface="Times New Roman" panose="02020603050405020304" pitchFamily="18"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Despite this, our members are also supporters of a large cross-section of political parties. These members gave us a clear mandate to express their immediate demands. </a:t>
            </a:r>
          </a:p>
          <a:p>
            <a:pPr marL="0" marR="0" algn="just">
              <a:lnSpc>
                <a:spcPct val="100000"/>
              </a:lnSpc>
              <a:spcBef>
                <a:spcPts val="0"/>
              </a:spcBef>
              <a:buNone/>
            </a:pPr>
            <a:endParaRPr lang="en-GB" sz="2000" kern="100" dirty="0">
              <a:latin typeface="Times New Roman" panose="02020603050405020304" pitchFamily="18"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Our message to political parties, and perhaps to everyone gathered here, is that our members, your members, expect a minimum programme around which we can co-ordinate struggles, be it in parliament, in local municipalities, or in communities. </a:t>
            </a:r>
          </a:p>
          <a:p>
            <a:pPr marL="0" marR="0" algn="just">
              <a:lnSpc>
                <a:spcPct val="100000"/>
              </a:lnSpc>
              <a:spcBef>
                <a:spcPts val="0"/>
              </a:spcBef>
              <a:buNone/>
            </a:pPr>
            <a:endParaRPr lang="en-GB" sz="2000" kern="100" dirty="0">
              <a:latin typeface="Times New Roman" panose="02020603050405020304" pitchFamily="18" charset="0"/>
              <a:ea typeface="Aptos" panose="020B0004020202020204" pitchFamily="34"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79922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0052C-CB50-A43D-169B-1C7C6BC7434F}"/>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AFD64DB6-F9AF-6353-A4EB-77707E4EB8A4}"/>
              </a:ext>
            </a:extLst>
          </p:cNvPr>
          <p:cNvSpPr>
            <a:spLocks noGrp="1"/>
          </p:cNvSpPr>
          <p:nvPr>
            <p:ph idx="1"/>
          </p:nvPr>
        </p:nvSpPr>
        <p:spPr>
          <a:xfrm>
            <a:off x="421105" y="1397876"/>
            <a:ext cx="11393906" cy="5315744"/>
          </a:xfrm>
        </p:spPr>
        <p:txBody>
          <a:bodyPr>
            <a:noAutofit/>
          </a:bodyPr>
          <a:lstStyle/>
          <a:p>
            <a:pPr marL="0" marR="0" algn="just">
              <a:lnSpc>
                <a:spcPct val="100000"/>
              </a:lnSpc>
              <a:spcBef>
                <a:spcPts val="0"/>
              </a:spcBef>
              <a:buNone/>
            </a:pPr>
            <a:endParaRPr lang="en-GB"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It is about time that we position the  working class to pursue struggles that take the masses of our people out of the current socio-economic miseries.</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We believe that, despite our varied forms, traditions and social bases, there objectively exists the real possibility and basis of </a:t>
            </a:r>
            <a:r>
              <a:rPr lang="en-GB" sz="2000" b="1" i="1" kern="1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unity in action</a:t>
            </a:r>
            <a:r>
              <a:rPr lang="en-GB" sz="2000" kern="1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among Left formations, especially in dire circumstances such as those the South African working class finds itself in today. </a:t>
            </a:r>
          </a:p>
          <a:p>
            <a:pPr marL="0" marR="0" indent="0" algn="just">
              <a:lnSpc>
                <a:spcPct val="100000"/>
              </a:lnSpc>
              <a:spcBef>
                <a:spcPts val="0"/>
              </a:spcBef>
              <a:buNone/>
            </a:pPr>
            <a:endParaRPr lang="en-GB" sz="2000" kern="100" dirty="0">
              <a:latin typeface="Times New Roman" panose="02020603050405020304" pitchFamily="18" charset="0"/>
              <a:ea typeface="Aptos" panose="020B0004020202020204" pitchFamily="34" charset="0"/>
              <a:cs typeface="Times New Roman" panose="02020603050405020304" pitchFamily="18" charset="0"/>
            </a:endParaRPr>
          </a:p>
          <a:p>
            <a:pPr marL="0" marR="0" indent="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We are looking forward to participate, and to learn from formations engaged in different fronts of struggle, in developing a pro-working class programme of action out of this Conference. </a:t>
            </a:r>
          </a:p>
          <a:p>
            <a:pPr marL="0" marR="0" indent="0" algn="just">
              <a:lnSpc>
                <a:spcPct val="100000"/>
              </a:lnSpc>
              <a:spcBef>
                <a:spcPts val="0"/>
              </a:spcBef>
              <a:buNone/>
            </a:pPr>
            <a:endParaRPr lang="en-GB"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The ultimate test however that will confront all the participating organisations will be the practical steps that are concretely undertaken to implement such a programme.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12848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A3F94-D62F-84D3-C428-056C9F91B7BE}"/>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AE57D28C-1141-281E-9586-A44E685B199A}"/>
              </a:ext>
            </a:extLst>
          </p:cNvPr>
          <p:cNvSpPr>
            <a:spLocks noGrp="1"/>
          </p:cNvSpPr>
          <p:nvPr>
            <p:ph idx="1"/>
          </p:nvPr>
        </p:nvSpPr>
        <p:spPr>
          <a:xfrm>
            <a:off x="421105" y="1397876"/>
            <a:ext cx="11393906" cy="5315744"/>
          </a:xfrm>
        </p:spPr>
        <p:txBody>
          <a:bodyPr>
            <a:noAutofit/>
          </a:bodyPr>
          <a:lstStyle/>
          <a:p>
            <a:pPr marL="0" marR="0">
              <a:lnSpc>
                <a:spcPct val="100000"/>
              </a:lnSpc>
              <a:spcBef>
                <a:spcPts val="0"/>
              </a:spcBef>
              <a:buNone/>
            </a:pPr>
            <a:endParaRPr lang="en-US" sz="2000" b="1" kern="1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0000"/>
              </a:lnSpc>
              <a:spcBef>
                <a:spcPts val="0"/>
              </a:spcBef>
              <a:buNone/>
            </a:pPr>
            <a:r>
              <a:rPr lang="en-US" sz="2000" b="1" kern="1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OUR PROPOSALS ON THE CONFERENCE OF THE LEFT</a:t>
            </a:r>
          </a:p>
          <a:p>
            <a:pPr marL="0" marR="0">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lnSpc>
                <a:spcPct val="100000"/>
              </a:lnSpc>
              <a:spcBef>
                <a:spcPts val="0"/>
              </a:spcBef>
              <a:buNone/>
            </a:pPr>
            <a:r>
              <a:rPr lang="en-US" sz="2000" kern="1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We now proceed to provide an outline of the elements of the minimum </a:t>
            </a:r>
            <a:r>
              <a:rPr lang="en-US" sz="2000" kern="10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programme</a:t>
            </a:r>
            <a:r>
              <a:rPr lang="en-US" sz="2000" kern="1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that we will propose in this Conference. The elements are as follows:</a:t>
            </a:r>
          </a:p>
          <a:p>
            <a:pPr marL="0" marR="0">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342900" marR="0" lvl="0" indent="-342900">
              <a:lnSpc>
                <a:spcPct val="100000"/>
              </a:lnSpc>
              <a:spcBef>
                <a:spcPts val="0"/>
              </a:spcBef>
              <a:buSzPct val="100000"/>
              <a:buFont typeface="+mj-lt"/>
              <a:buAutoNum type="arabicPeriod"/>
              <a:tabLst>
                <a:tab pos="228600" algn="l"/>
              </a:tabLst>
            </a:pPr>
            <a:r>
              <a:rPr lang="en-US"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State-led development path under working class leadership</a:t>
            </a:r>
            <a:endParaRPr lang="en-US" sz="2000" b="1" kern="100" dirty="0">
              <a:solidFill>
                <a:srgbClr val="0F476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0000"/>
              </a:lnSpc>
              <a:spcBef>
                <a:spcPts val="0"/>
              </a:spcBef>
              <a:buNone/>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 </a:t>
            </a:r>
          </a:p>
          <a:p>
            <a:pPr marL="409575" marR="0" indent="0" algn="just">
              <a:lnSpc>
                <a:spcPct val="100000"/>
              </a:lnSpc>
              <a:spcBef>
                <a:spcPts val="0"/>
              </a:spcBef>
              <a:buNone/>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We call for a state-led development path, in which the interests of the working class are primary. To achieve this, the working class needs to be organized to conquer state power. This means that a new type of state, rooted in the working class, in which working class power is exercised needs to be developed. The current state is in the service of the capitalist class, to the detriment of the working class and the oppressed non-proletarian masses, and it is not capable of meeting the needs of the working class.   </a:t>
            </a: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34491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66D34-E551-25E7-8783-01A1F290FC5E}"/>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8C2014BF-67DF-92D9-25F6-93FA33FAA843}"/>
              </a:ext>
            </a:extLst>
          </p:cNvPr>
          <p:cNvSpPr>
            <a:spLocks noGrp="1"/>
          </p:cNvSpPr>
          <p:nvPr>
            <p:ph idx="1"/>
          </p:nvPr>
        </p:nvSpPr>
        <p:spPr>
          <a:xfrm>
            <a:off x="421105" y="1397876"/>
            <a:ext cx="11393906" cy="5315744"/>
          </a:xfrm>
        </p:spPr>
        <p:txBody>
          <a:bodyPr>
            <a:noAutofit/>
          </a:bodyPr>
          <a:lstStyle/>
          <a:p>
            <a:pPr marL="342900" marR="0" lvl="0" indent="-342900">
              <a:lnSpc>
                <a:spcPct val="100000"/>
              </a:lnSpc>
              <a:spcBef>
                <a:spcPts val="0"/>
              </a:spcBef>
              <a:buSzPct val="100000"/>
              <a:buFont typeface="+mj-lt"/>
              <a:buAutoNum type="arabicPeriod" startAt="2"/>
            </a:pPr>
            <a:r>
              <a:rPr lang="en-US"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Nationalization of the mines and monopoly industries</a:t>
            </a:r>
          </a:p>
          <a:p>
            <a:pPr marL="342900" marR="0" lvl="0" indent="-342900">
              <a:lnSpc>
                <a:spcPct val="100000"/>
              </a:lnSpc>
              <a:spcBef>
                <a:spcPts val="0"/>
              </a:spcBef>
              <a:buSzPct val="100000"/>
              <a:buFont typeface="+mj-lt"/>
              <a:buAutoNum type="arabicPeriod" startAt="2"/>
            </a:pPr>
            <a:endParaRPr lang="en-US" sz="2000" b="1" kern="100" dirty="0">
              <a:solidFill>
                <a:srgbClr val="0F476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We reject privatization and its variants, such as private-public partnerships. We call for working class democratic state ownership of the commanding heights of the economy, such as the mines and large industrial enterprises that are strategic to the development of the economy: petrochemicals (SASOL), Steel (Arcelor-Mittal, the strengthening of Scaw Metal and revitalization of Highveld Steel), construction etc. </a:t>
            </a:r>
          </a:p>
          <a:p>
            <a:pPr marL="347663" marR="0" indent="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The aim of nationalization by the state under the leadership of the working class is to have the resources required to advance the development of our country under working class control. </a:t>
            </a:r>
          </a:p>
          <a:p>
            <a:pPr marL="347663" marR="0" indent="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The immediate task in this front is to make it clear to the current government that Eskom and its assets are not for sale. </a:t>
            </a:r>
          </a:p>
          <a:p>
            <a:pPr marL="347663" marR="0" indent="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We are saying no to the privatisation of Transnet, PRASA and the country’s water resources and infrastructure which must continue to be in the hands of a democratic state, the so called Vulindlela headed by Rudi Dicks and </a:t>
            </a:r>
            <a:r>
              <a:rPr lang="en-ZA" sz="2000" dirty="0">
                <a:latin typeface="Times New Roman" panose="02020603050405020304" pitchFamily="18" charset="0"/>
                <a:ea typeface="Times New Roman" panose="02020603050405020304" pitchFamily="18" charset="0"/>
                <a:cs typeface="Times New Roman" panose="02020603050405020304" pitchFamily="18" charset="0"/>
              </a:rPr>
              <a:t>Sean Philips </a:t>
            </a: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must be stopped in auctioning off and privatising the assets of the people.</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43784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11300-6E63-EBE8-6B30-CD1449BE7E98}"/>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A62C11B-BBCA-E033-DA0F-E64D3BBD88BD}"/>
              </a:ext>
            </a:extLst>
          </p:cNvPr>
          <p:cNvSpPr>
            <a:spLocks noGrp="1"/>
          </p:cNvSpPr>
          <p:nvPr>
            <p:ph idx="1"/>
          </p:nvPr>
        </p:nvSpPr>
        <p:spPr>
          <a:xfrm>
            <a:off x="421105" y="1397876"/>
            <a:ext cx="11393906" cy="5315744"/>
          </a:xfrm>
        </p:spPr>
        <p:txBody>
          <a:bodyPr>
            <a:noAutofit/>
          </a:bodyPr>
          <a:lstStyle/>
          <a:p>
            <a:pPr marL="342900" marR="0" lvl="0" indent="-342900">
              <a:lnSpc>
                <a:spcPct val="100000"/>
              </a:lnSpc>
              <a:spcBef>
                <a:spcPts val="0"/>
              </a:spcBef>
              <a:buSzPct val="100000"/>
              <a:buFont typeface="+mj-lt"/>
              <a:buAutoNum type="arabicPeriod" startAt="3"/>
            </a:pPr>
            <a:r>
              <a:rPr lang="en-US"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Nationalization of the land </a:t>
            </a:r>
          </a:p>
          <a:p>
            <a:pPr marL="342900" marR="0" lvl="0" indent="-342900">
              <a:lnSpc>
                <a:spcPct val="100000"/>
              </a:lnSpc>
              <a:spcBef>
                <a:spcPts val="0"/>
              </a:spcBef>
              <a:buSzPct val="100000"/>
              <a:buFont typeface="+mj-lt"/>
              <a:buAutoNum type="arabicPeriod" startAt="3"/>
            </a:pPr>
            <a:endParaRPr lang="en-US" sz="2000" b="1" kern="100" dirty="0">
              <a:solidFill>
                <a:srgbClr val="0F476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The land question remains central. </a:t>
            </a:r>
            <a:r>
              <a:rPr lang="en-ZA" sz="20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revolutionary programme must demand expropriation of large land without compensation. </a:t>
            </a: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Land must be redistributed through cooperatives, collective production, proletarian agricultural planning, and support for poor rural producers. The programme must oppose elite and patriarchal land redistribution, agrarian patronage systems, and it must foster broad-based development and increased production, linked to our envisaged industrialization programme. </a:t>
            </a:r>
          </a:p>
          <a:p>
            <a:pPr marL="347663" marR="0" indent="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Land must be used to overcome widespread food insecurity and regard must be given, to protect against price swings and environmental disasters, national and regional food reserves or stockholding systems. To protect the poor and the working class from the economic insecurity arising from high food prices, droughts and a rising cost of living.</a:t>
            </a:r>
          </a:p>
          <a:p>
            <a:pPr marL="347663" marR="0" indent="0" algn="just">
              <a:lnSpc>
                <a:spcPct val="100000"/>
              </a:lnSpc>
              <a:spcBef>
                <a:spcPts val="0"/>
              </a:spcBef>
              <a:buNone/>
            </a:pP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Land-use must be democratically planned and be aligned with the overall central development plan of the country. In urban areas, land must be used with the purpose of destroying the apartheid and capitalist spatial planning, bringing the factories and social facilities and amenities, close to where the working class lives, and providing decent housing where families live in peace and comfort.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37045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CE828-6842-D899-9A58-258BF4077F45}"/>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A622AA5-C5A0-00DD-0CF5-33B369E95A94}"/>
              </a:ext>
            </a:extLst>
          </p:cNvPr>
          <p:cNvSpPr>
            <a:spLocks noGrp="1"/>
          </p:cNvSpPr>
          <p:nvPr>
            <p:ph idx="1"/>
          </p:nvPr>
        </p:nvSpPr>
        <p:spPr>
          <a:xfrm>
            <a:off x="421105" y="1397876"/>
            <a:ext cx="11393906" cy="5315744"/>
          </a:xfrm>
        </p:spPr>
        <p:txBody>
          <a:bodyPr>
            <a:noAutofit/>
          </a:bodyPr>
          <a:lstStyle/>
          <a:p>
            <a:pPr marL="342900" marR="0" lvl="0" indent="-342900" algn="just">
              <a:lnSpc>
                <a:spcPct val="100000"/>
              </a:lnSpc>
              <a:spcBef>
                <a:spcPts val="0"/>
              </a:spcBef>
              <a:buSzPct val="100000"/>
              <a:buFont typeface="+mj-lt"/>
              <a:buAutoNum type="arabicPeriod" startAt="4"/>
            </a:pPr>
            <a:r>
              <a:rPr lang="en-ZA" sz="2000" b="1" dirty="0">
                <a:effectLst/>
                <a:latin typeface="Times New Roman" panose="02020603050405020304" pitchFamily="18" charset="0"/>
                <a:ea typeface="Times New Roman" panose="02020603050405020304" pitchFamily="18" charset="0"/>
                <a:cs typeface="Times New Roman" panose="02020603050405020304" pitchFamily="18" charset="0"/>
              </a:rPr>
              <a:t>Nationalization of natural resources</a:t>
            </a:r>
          </a:p>
          <a:p>
            <a:pPr marL="342900" marR="0" lvl="0" indent="-342900" algn="just">
              <a:lnSpc>
                <a:spcPct val="100000"/>
              </a:lnSpc>
              <a:spcBef>
                <a:spcPts val="0"/>
              </a:spcBef>
              <a:buSzPts val="1400"/>
              <a:buFont typeface="+mj-lt"/>
              <a:buAutoNum type="arabicPeriod" startAt="4"/>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All natural resources must be owned and controlled by the state. Water resources must be conserved, used for national development, and they must not be monopolized by a handful of capitalists through privatization of infrastructure. </a:t>
            </a:r>
          </a:p>
          <a:p>
            <a:pPr marL="285750" marR="0" indent="0" algn="just">
              <a:lnSpc>
                <a:spcPct val="100000"/>
              </a:lnSpc>
              <a:spcBef>
                <a:spcPts val="0"/>
              </a:spcBef>
              <a:buNone/>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The spectrum must be nationalized and private activity strictly regulated to ensure that the resources generated from it are used for the development of the country, and to strengthen national security.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84193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410FB-60E0-E2B9-9F60-84B2E88F753C}"/>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28B77D32-5BD4-72CE-C2EC-BD69BAB91F1E}"/>
              </a:ext>
            </a:extLst>
          </p:cNvPr>
          <p:cNvSpPr>
            <a:spLocks noGrp="1"/>
          </p:cNvSpPr>
          <p:nvPr>
            <p:ph idx="1"/>
          </p:nvPr>
        </p:nvSpPr>
        <p:spPr>
          <a:xfrm>
            <a:off x="421105" y="1397876"/>
            <a:ext cx="11393906" cy="5315744"/>
          </a:xfrm>
        </p:spPr>
        <p:txBody>
          <a:bodyPr>
            <a:noAutofit/>
          </a:bodyPr>
          <a:lstStyle/>
          <a:p>
            <a:pPr marL="342900" marR="0" lvl="0" indent="-342900">
              <a:lnSpc>
                <a:spcPct val="100000"/>
              </a:lnSpc>
              <a:spcBef>
                <a:spcPts val="0"/>
              </a:spcBef>
              <a:buSzPct val="100000"/>
              <a:buFont typeface="+mj-lt"/>
              <a:buAutoNum type="arabicPeriod" startAt="5"/>
            </a:pPr>
            <a:r>
              <a:rPr lang="en-US"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Nationalization of the Reserve Bank and the financial system </a:t>
            </a:r>
            <a:endParaRPr lang="en-US" sz="2000" b="1" kern="100" dirty="0">
              <a:solidFill>
                <a:srgbClr val="0F476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0000"/>
              </a:lnSpc>
              <a:spcBef>
                <a:spcPts val="0"/>
              </a:spcBef>
              <a:buNone/>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 </a:t>
            </a:r>
          </a:p>
          <a:p>
            <a:pPr marL="347663" marR="0" indent="0" algn="just">
              <a:lnSpc>
                <a:spcPct val="100000"/>
              </a:lnSpc>
              <a:spcBef>
                <a:spcPts val="0"/>
              </a:spcBef>
              <a:buNone/>
            </a:pPr>
            <a:r>
              <a:rPr lang="en-US"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reserve bank must be nationalized. The power vested in the reserve bank should be used to direct credit to strategic sectors in order to support the rapid development of the productive forces. </a:t>
            </a:r>
          </a:p>
          <a:p>
            <a:pPr marL="347663" marR="0" indent="0" algn="just">
              <a:lnSpc>
                <a:spcPct val="100000"/>
              </a:lnSpc>
              <a:spcBef>
                <a:spcPts val="0"/>
              </a:spcBef>
              <a:buNone/>
            </a:pPr>
            <a:endParaRPr lang="en-US" sz="2000"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US"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Credit must be centralized in the hands of the state to make liquidity available to a democratic state to build productive forces and infrastructure, to support the provision of basic goods and services such as bulk infrastructure, housing, education, etc. in order to improve the well-being of the people. </a:t>
            </a:r>
          </a:p>
          <a:p>
            <a:pPr marL="347663" marR="0" indent="0" algn="just">
              <a:lnSpc>
                <a:spcPct val="100000"/>
              </a:lnSpc>
              <a:spcBef>
                <a:spcPts val="0"/>
              </a:spcBef>
              <a:buNone/>
            </a:pPr>
            <a:endParaRPr lang="en-US" sz="2000"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US"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Furthermore, the reserves management strategy must also cushion our currency against volatility arising from geopolitical developments, and speculative activities by these financial capitalists.</a:t>
            </a:r>
            <a:endParaRPr lang="en-US" sz="2000" kern="100" dirty="0">
              <a:solidFill>
                <a:srgbClr val="0F476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nSpc>
                <a:spcPct val="100000"/>
              </a:lnSpc>
              <a:spcBef>
                <a:spcPts val="0"/>
              </a:spcBef>
              <a:buNone/>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 </a:t>
            </a:r>
          </a:p>
          <a:p>
            <a:pPr marL="347663" marR="0" indent="0" algn="just">
              <a:lnSpc>
                <a:spcPct val="100000"/>
              </a:lnSpc>
              <a:spcBef>
                <a:spcPts val="0"/>
              </a:spcBef>
              <a:buNone/>
            </a:pPr>
            <a:r>
              <a:rPr lang="en-US"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Foreign exchange controls must be reintroduced in order to increase sovereign independence to implement developmental financial policies. There should be an audit of financial flows in order to quantify the amount of illicit flows and to hold those who engage in illicit financial flows accountable. </a:t>
            </a:r>
            <a:endParaRPr lang="en-US" sz="2000" kern="100" dirty="0">
              <a:solidFill>
                <a:srgbClr val="0F476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1800"/>
              </a:spcBef>
              <a:spcAft>
                <a:spcPts val="400"/>
              </a:spcAft>
              <a:buNone/>
            </a:pPr>
            <a:r>
              <a:rPr lang="en-US" sz="18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81925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B1131-A2BF-550A-7D36-CD3EC8900FFA}"/>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C49206C1-4FA5-F3D0-BD1F-0D9371757D49}"/>
              </a:ext>
            </a:extLst>
          </p:cNvPr>
          <p:cNvSpPr>
            <a:spLocks noGrp="1"/>
          </p:cNvSpPr>
          <p:nvPr>
            <p:ph idx="1"/>
          </p:nvPr>
        </p:nvSpPr>
        <p:spPr>
          <a:xfrm>
            <a:off x="421105" y="1397876"/>
            <a:ext cx="11393906" cy="5315744"/>
          </a:xfrm>
        </p:spPr>
        <p:txBody>
          <a:bodyPr>
            <a:noAutofit/>
          </a:bodyPr>
          <a:lstStyle/>
          <a:p>
            <a:pPr marL="285750" marR="0" indent="0" algn="just">
              <a:lnSpc>
                <a:spcPct val="115000"/>
              </a:lnSpc>
              <a:spcBef>
                <a:spcPts val="1800"/>
              </a:spcBef>
              <a:spcAft>
                <a:spcPts val="400"/>
              </a:spcAft>
              <a:buNone/>
            </a:pPr>
            <a:r>
              <a:rPr lang="en-US" sz="18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b="1" kern="10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marL="285750" marR="0" indent="0" algn="just">
              <a:lnSpc>
                <a:spcPct val="100000"/>
              </a:lnSpc>
              <a:spcBef>
                <a:spcPts val="0"/>
              </a:spcBef>
              <a:buNone/>
            </a:pPr>
            <a:r>
              <a:rPr lang="en-US"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NUMSA rejects that the Minister of Finance and the Minister of Petroleum and Mineral Resources could announce just last week the subsidization of levy’s until June and we are of the view that such subsidy should be extended into the future. </a:t>
            </a:r>
          </a:p>
          <a:p>
            <a:pPr marL="285750" marR="0" indent="0" algn="just">
              <a:lnSpc>
                <a:spcPct val="100000"/>
              </a:lnSpc>
              <a:spcBef>
                <a:spcPts val="0"/>
              </a:spcBef>
              <a:buNone/>
            </a:pPr>
            <a:endParaRPr lang="en-US" sz="2000"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marR="0" indent="0" algn="just">
              <a:lnSpc>
                <a:spcPct val="100000"/>
              </a:lnSpc>
              <a:spcBef>
                <a:spcPts val="0"/>
              </a:spcBef>
              <a:buNone/>
            </a:pPr>
            <a:r>
              <a:rPr lang="en-US"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is still not sufficient. We call for a comprehensive intervention to deal with the increasing high cost of living faced by the working class. </a:t>
            </a:r>
          </a:p>
          <a:p>
            <a:pPr marL="285750" marR="0" indent="0" algn="just">
              <a:lnSpc>
                <a:spcPct val="100000"/>
              </a:lnSpc>
              <a:spcBef>
                <a:spcPts val="0"/>
              </a:spcBef>
              <a:buNone/>
            </a:pPr>
            <a:endParaRPr lang="en-US" sz="2000"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marR="0" indent="0" algn="just">
              <a:lnSpc>
                <a:spcPct val="100000"/>
              </a:lnSpc>
              <a:spcBef>
                <a:spcPts val="0"/>
              </a:spcBef>
              <a:buNone/>
            </a:pPr>
            <a:r>
              <a:rPr lang="en-US"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reject that the reserve bank can erode such a critical subsidy in the face of the working class confronted by inflationary pressures as a result of the surge of petrol prices and overnight they decide to impose an increase in the policy (repo) rate by 25 basis points.</a:t>
            </a:r>
            <a:endParaRPr lang="en-US" sz="2000" kern="100" dirty="0">
              <a:solidFill>
                <a:srgbClr val="0F476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45580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0EF2C-0164-E629-5F30-88EAE2844069}"/>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024EF501-25FF-D72F-B8DD-92E0CA2E44FA}"/>
              </a:ext>
            </a:extLst>
          </p:cNvPr>
          <p:cNvSpPr>
            <a:spLocks noGrp="1"/>
          </p:cNvSpPr>
          <p:nvPr>
            <p:ph idx="1"/>
          </p:nvPr>
        </p:nvSpPr>
        <p:spPr>
          <a:xfrm>
            <a:off x="421105" y="1397876"/>
            <a:ext cx="11393906" cy="5315744"/>
          </a:xfrm>
        </p:spPr>
        <p:txBody>
          <a:bodyPr>
            <a:noAutofit/>
          </a:bodyPr>
          <a:lstStyle/>
          <a:p>
            <a:pPr marL="342900" marR="0" lvl="0" indent="-342900">
              <a:lnSpc>
                <a:spcPct val="100000"/>
              </a:lnSpc>
              <a:spcBef>
                <a:spcPts val="0"/>
              </a:spcBef>
              <a:buSzPct val="100000"/>
              <a:buFont typeface="+mj-lt"/>
              <a:buAutoNum type="arabicPeriod" startAt="6"/>
            </a:pPr>
            <a:r>
              <a:rPr lang="en-US"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State-led industrialization</a:t>
            </a:r>
          </a:p>
          <a:p>
            <a:pPr marL="342900" marR="0" lvl="0" indent="-342900">
              <a:lnSpc>
                <a:spcPct val="100000"/>
              </a:lnSpc>
              <a:spcBef>
                <a:spcPts val="0"/>
              </a:spcBef>
              <a:buSzPct val="100000"/>
              <a:buFont typeface="+mj-lt"/>
              <a:buAutoNum type="arabicPeriod" startAt="6"/>
            </a:pPr>
            <a:endParaRPr lang="en-US" sz="1800" b="1" kern="10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1800" dirty="0">
                <a:effectLst/>
                <a:latin typeface="Times New Roman" panose="02020603050405020304" pitchFamily="18" charset="0"/>
                <a:ea typeface="Times New Roman" panose="02020603050405020304" pitchFamily="18" charset="0"/>
              </a:rPr>
              <a:t>A revolutionary programme must reject raw mineral export dependency, deindustrialisation, and neoliberal “service economy” fantasies. Such a programme must be focused on ‘structural transformation’ (a shift from low-productivity, low value economic activities to high productivity, high value industrial activities) rather than the supply-side economics we are sold as ‘structural reforms’. </a:t>
            </a:r>
          </a:p>
          <a:p>
            <a:pPr marL="347663" marR="0" indent="0" algn="just">
              <a:lnSpc>
                <a:spcPct val="100000"/>
              </a:lnSpc>
              <a:spcBef>
                <a:spcPts val="0"/>
              </a:spcBef>
              <a:buNone/>
            </a:pPr>
            <a:endParaRPr lang="en-ZA" sz="1800" dirty="0">
              <a:latin typeface="Times New Roman" panose="02020603050405020304" pitchFamily="18" charset="0"/>
              <a:ea typeface="Times New Roman" panose="02020603050405020304" pitchFamily="18" charset="0"/>
            </a:endParaRPr>
          </a:p>
          <a:p>
            <a:pPr marL="347663" marR="0" indent="0" algn="just">
              <a:lnSpc>
                <a:spcPct val="100000"/>
              </a:lnSpc>
              <a:spcBef>
                <a:spcPts val="0"/>
              </a:spcBef>
              <a:buNone/>
            </a:pPr>
            <a:r>
              <a:rPr lang="en-ZA" sz="1800" dirty="0">
                <a:effectLst/>
                <a:latin typeface="Times New Roman" panose="02020603050405020304" pitchFamily="18" charset="0"/>
                <a:ea typeface="Times New Roman" panose="02020603050405020304" pitchFamily="18" charset="0"/>
              </a:rPr>
              <a:t>We call for the state to launch a heavy, and rapid industrial expansion programme, machine-building, rail development, steel production, public energy expansion, pharmaceutical production, agricultural mechanisation, and scientific-technological development. Where activities are targeted for subsidisation, protection and investment, arising from their ‘linkages’ and ‘multipliers’ in a manner that connects the city to the countryside. </a:t>
            </a:r>
          </a:p>
          <a:p>
            <a:pPr marL="347663" marR="0" indent="0" algn="just">
              <a:lnSpc>
                <a:spcPct val="100000"/>
              </a:lnSpc>
              <a:spcBef>
                <a:spcPts val="0"/>
              </a:spcBef>
              <a:buNone/>
            </a:pPr>
            <a:endParaRPr lang="en-ZA" sz="1800" dirty="0">
              <a:latin typeface="Times New Roman" panose="02020603050405020304" pitchFamily="18" charset="0"/>
              <a:ea typeface="Times New Roman" panose="02020603050405020304" pitchFamily="18" charset="0"/>
            </a:endParaRPr>
          </a:p>
          <a:p>
            <a:pPr marL="347663" marR="0" indent="0" algn="just">
              <a:lnSpc>
                <a:spcPct val="100000"/>
              </a:lnSpc>
              <a:spcBef>
                <a:spcPts val="0"/>
              </a:spcBef>
              <a:buNone/>
            </a:pPr>
            <a:r>
              <a:rPr lang="en-ZA" sz="1800" dirty="0">
                <a:effectLst/>
                <a:latin typeface="Times New Roman" panose="02020603050405020304" pitchFamily="18" charset="0"/>
                <a:ea typeface="Times New Roman" panose="02020603050405020304" pitchFamily="18" charset="0"/>
              </a:rPr>
              <a:t>The steel and machinery to the iron ore mines, the </a:t>
            </a:r>
            <a:r>
              <a:rPr lang="en-ZA" sz="1800" dirty="0" err="1">
                <a:effectLst/>
                <a:latin typeface="Times New Roman" panose="02020603050405020304" pitchFamily="18" charset="0"/>
                <a:ea typeface="Times New Roman" panose="02020603050405020304" pitchFamily="18" charset="0"/>
              </a:rPr>
              <a:t>agro</a:t>
            </a:r>
            <a:r>
              <a:rPr lang="en-ZA" sz="1800" dirty="0">
                <a:effectLst/>
                <a:latin typeface="Times New Roman" panose="02020603050405020304" pitchFamily="18" charset="0"/>
                <a:ea typeface="Times New Roman" panose="02020603050405020304" pitchFamily="18" charset="0"/>
              </a:rPr>
              <a:t>-processed food and beverage markets in the city to the farms in the countryside. </a:t>
            </a:r>
          </a:p>
          <a:p>
            <a:pPr marL="347663" marR="0" indent="0" algn="just">
              <a:lnSpc>
                <a:spcPct val="100000"/>
              </a:lnSpc>
              <a:spcBef>
                <a:spcPts val="0"/>
              </a:spcBef>
              <a:buNone/>
            </a:pPr>
            <a:endParaRPr lang="en-US" sz="1800" dirty="0">
              <a:effectLst/>
              <a:latin typeface="Times New Roman" panose="02020603050405020304" pitchFamily="18" charset="0"/>
              <a:ea typeface="Times New Roman" panose="02020603050405020304" pitchFamily="18" charset="0"/>
            </a:endParaRPr>
          </a:p>
          <a:p>
            <a:pPr marL="347663" indent="0" algn="just">
              <a:lnSpc>
                <a:spcPct val="100000"/>
              </a:lnSpc>
              <a:spcBef>
                <a:spcPts val="0"/>
              </a:spcBef>
              <a:buNone/>
            </a:pPr>
            <a:r>
              <a:rPr lang="en-ZA" sz="1800" dirty="0">
                <a:effectLst/>
                <a:latin typeface="Times New Roman" panose="02020603050405020304" pitchFamily="18" charset="0"/>
                <a:ea typeface="Times New Roman" panose="02020603050405020304" pitchFamily="18" charset="0"/>
              </a:rPr>
              <a:t>Industrial development should eliminate the rural-urban development divide, decisively deal with spatial inequalities, and revitalize small town economies and stabilize urban-rural migration. For this to succeed the country must move away from austerity and adopt an expansionary budget. </a:t>
            </a:r>
          </a:p>
          <a:p>
            <a:pPr marL="347663" marR="0" indent="0" algn="just">
              <a:lnSpc>
                <a:spcPct val="100000"/>
              </a:lnSpc>
              <a:spcBef>
                <a:spcPts val="0"/>
              </a:spcBef>
              <a:buNone/>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06724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98B38-05F0-24CE-1356-8BB4A68BE58F}"/>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C6607995-CF61-5FF2-93B6-EE75E4DD8057}"/>
              </a:ext>
            </a:extLst>
          </p:cNvPr>
          <p:cNvSpPr>
            <a:spLocks noGrp="1"/>
          </p:cNvSpPr>
          <p:nvPr>
            <p:ph idx="1"/>
          </p:nvPr>
        </p:nvSpPr>
        <p:spPr>
          <a:xfrm>
            <a:off x="421105" y="1397876"/>
            <a:ext cx="11393906" cy="5315744"/>
          </a:xfrm>
        </p:spPr>
        <p:txBody>
          <a:bodyPr>
            <a:noAutofit/>
          </a:bodyPr>
          <a:lstStyle/>
          <a:p>
            <a:pPr marL="347663" marR="0" lvl="0" indent="0" algn="just">
              <a:lnSpc>
                <a:spcPct val="100000"/>
              </a:lnSpc>
              <a:spcBef>
                <a:spcPts val="0"/>
              </a:spcBef>
              <a:buSzPct val="100000"/>
              <a:buNone/>
            </a:pPr>
            <a:endParaRPr lang="en-ZA" sz="1800" dirty="0">
              <a:latin typeface="Times New Roman" panose="02020603050405020304" pitchFamily="18" charset="0"/>
              <a:ea typeface="Times New Roman" panose="02020603050405020304" pitchFamily="18" charset="0"/>
            </a:endParaRPr>
          </a:p>
          <a:p>
            <a:pPr marL="347663" marR="0" lvl="0" indent="0" algn="just">
              <a:lnSpc>
                <a:spcPct val="100000"/>
              </a:lnSpc>
              <a:spcBef>
                <a:spcPts val="0"/>
              </a:spcBef>
              <a:buSzPct val="100000"/>
              <a:buNone/>
            </a:pPr>
            <a:r>
              <a:rPr lang="en-ZA" sz="1800" dirty="0">
                <a:effectLst/>
                <a:latin typeface="Times New Roman" panose="02020603050405020304" pitchFamily="18" charset="0"/>
                <a:ea typeface="Times New Roman" panose="02020603050405020304" pitchFamily="18" charset="0"/>
              </a:rPr>
              <a:t>Furthermore, state led industrialization does not only involve ‘delegated ownership’ or control by the state on company balance sheets; but also active price management of key inputs (water, energy, lending rates, freight and logistics and so on) into industrial production. Ensuring that favourable pricing of inputs makes our industrial products competitive, in markets increasingly characterized by the crisis of ‘over-production’ and underconsumption observed by Marx. </a:t>
            </a:r>
          </a:p>
          <a:p>
            <a:pPr marL="347663" marR="0" lvl="0" indent="0" algn="just">
              <a:lnSpc>
                <a:spcPct val="100000"/>
              </a:lnSpc>
              <a:spcBef>
                <a:spcPts val="0"/>
              </a:spcBef>
              <a:buSzPct val="100000"/>
              <a:buNone/>
            </a:pPr>
            <a:endParaRPr lang="en-US" sz="1800" dirty="0">
              <a:effectLst/>
              <a:latin typeface="Times New Roman" panose="02020603050405020304" pitchFamily="18" charset="0"/>
              <a:ea typeface="Times New Roman" panose="02020603050405020304" pitchFamily="18" charset="0"/>
            </a:endParaRPr>
          </a:p>
          <a:p>
            <a:pPr marL="347663" marR="0" indent="0" algn="just">
              <a:lnSpc>
                <a:spcPct val="100000"/>
              </a:lnSpc>
              <a:spcBef>
                <a:spcPts val="0"/>
              </a:spcBef>
              <a:buNone/>
            </a:pPr>
            <a:r>
              <a:rPr lang="en-ZA" sz="1800" dirty="0">
                <a:effectLst/>
                <a:latin typeface="Times New Roman" panose="02020603050405020304" pitchFamily="18" charset="0"/>
                <a:ea typeface="Times New Roman" panose="02020603050405020304" pitchFamily="18" charset="0"/>
              </a:rPr>
              <a:t>The pillars of state-led, socialist industrialization should be massive social and infrastructure development, beneficiation of all minerals, the ban of scrap metal exports, the rebuilding of domestic industrial value chains, particularly foundries, and support for technological innovations to rapidly place the economy on a digital transformative path, while lifting the living standards of the working class.</a:t>
            </a:r>
            <a:endParaRPr lang="en-US" sz="1800" dirty="0">
              <a:effectLst/>
              <a:latin typeface="Times New Roman" panose="02020603050405020304" pitchFamily="18" charset="0"/>
              <a:ea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73594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EEEE1-8495-B3E5-345C-9AAC33555FFC}"/>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C20DAED9-A7B2-E7B6-A147-041D108F748D}"/>
              </a:ext>
            </a:extLst>
          </p:cNvPr>
          <p:cNvSpPr>
            <a:spLocks noGrp="1"/>
          </p:cNvSpPr>
          <p:nvPr>
            <p:ph idx="1"/>
          </p:nvPr>
        </p:nvSpPr>
        <p:spPr>
          <a:xfrm>
            <a:off x="421105" y="1397876"/>
            <a:ext cx="11393906" cy="5315744"/>
          </a:xfrm>
        </p:spPr>
        <p:txBody>
          <a:bodyPr>
            <a:noAutofit/>
          </a:bodyPr>
          <a:lstStyle/>
          <a:p>
            <a:pPr marL="0" marR="0" algn="just">
              <a:lnSpc>
                <a:spcPct val="115000"/>
              </a:lnSpc>
              <a:spcAft>
                <a:spcPts val="800"/>
              </a:spcAft>
              <a:buNone/>
            </a:pPr>
            <a:endParaRPr lang="en-US" sz="2800" b="1"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marR="0" indent="61913" algn="just">
              <a:lnSpc>
                <a:spcPct val="115000"/>
              </a:lnSpc>
              <a:spcAft>
                <a:spcPts val="800"/>
              </a:spcAft>
              <a:buNone/>
            </a:pPr>
            <a:r>
              <a:rPr lang="en-US" sz="2800" b="1" i="1" kern="100" dirty="0">
                <a:effectLst/>
                <a:latin typeface="Times New Roman" panose="02020603050405020304" pitchFamily="18" charset="0"/>
                <a:ea typeface="Aptos" panose="020B0004020202020204" pitchFamily="34" charset="0"/>
                <a:cs typeface="Times New Roman" panose="02020603050405020304" pitchFamily="18" charset="0"/>
              </a:rPr>
              <a:t>“We, the members of the National Union of Metal Workers of South Africa, firmly commit ourselves to a united South Africa, free of oppression and economic exploitation. We believe that this can only be achieved under the leadership of an organized and united working class.”</a:t>
            </a:r>
          </a:p>
          <a:p>
            <a:pPr marL="0" marR="0" algn="just">
              <a:lnSpc>
                <a:spcPct val="115000"/>
              </a:lnSpc>
              <a:spcAft>
                <a:spcPts val="800"/>
              </a:spcAft>
              <a:buNone/>
            </a:pPr>
            <a:endParaRPr lang="en-US" sz="2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342900" marR="0" lvl="0" indent="-342900" algn="r">
              <a:spcBef>
                <a:spcPts val="500"/>
              </a:spcBef>
              <a:buFont typeface="Times New Roman" panose="02020603050405020304" pitchFamily="18" charset="0"/>
              <a:buChar char="-"/>
            </a:pPr>
            <a:r>
              <a:rPr lang="en-ZA" sz="2000" i="1" dirty="0">
                <a:effectLst/>
                <a:latin typeface="Times New Roman" panose="02020603050405020304" pitchFamily="18" charset="0"/>
                <a:ea typeface="Times New Roman" panose="02020603050405020304" pitchFamily="18" charset="0"/>
                <a:cs typeface="Times New Roman" panose="02020603050405020304" pitchFamily="18" charset="0"/>
              </a:rPr>
              <a:t>NUMSA Constitution Preamble</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8049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40A22-FDA3-794B-0684-44B4363E9E15}"/>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3AD02DB7-6019-331A-CF8F-CDE4C11582F2}"/>
              </a:ext>
            </a:extLst>
          </p:cNvPr>
          <p:cNvSpPr>
            <a:spLocks noGrp="1"/>
          </p:cNvSpPr>
          <p:nvPr>
            <p:ph idx="1"/>
          </p:nvPr>
        </p:nvSpPr>
        <p:spPr>
          <a:xfrm>
            <a:off x="513573" y="1305409"/>
            <a:ext cx="11393906" cy="5315744"/>
          </a:xfrm>
        </p:spPr>
        <p:txBody>
          <a:bodyPr>
            <a:noAutofit/>
          </a:bodyPr>
          <a:lstStyle/>
          <a:p>
            <a:pPr marL="342900" marR="0" lvl="0" indent="-342900">
              <a:lnSpc>
                <a:spcPct val="100000"/>
              </a:lnSpc>
              <a:spcBef>
                <a:spcPts val="0"/>
              </a:spcBef>
              <a:buSzPct val="100000"/>
              <a:buFont typeface="+mj-lt"/>
              <a:buAutoNum type="arabicPeriod" startAt="7"/>
            </a:pPr>
            <a:r>
              <a:rPr lang="en-US"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Full employment </a:t>
            </a:r>
            <a:endParaRPr lang="en-US" sz="2000" b="1" kern="100" dirty="0">
              <a:solidFill>
                <a:srgbClr val="0F476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0000"/>
              </a:lnSpc>
              <a:spcBef>
                <a:spcPts val="0"/>
              </a:spcBef>
              <a:buNone/>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 </a:t>
            </a: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Mass unemployment in South Africa is structural, caused by the continued de-industrialization, the slow and limited pace of fixed capital accumulation. The white racist capitalist class monopolizes the country’s resources and illicitly transfers capital from South Africa, which should be used to expand access to basic goods and services to address the historical legacy of colonialism and apartheid. </a:t>
            </a:r>
          </a:p>
          <a:p>
            <a:pPr marL="347663" marR="0" indent="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The neo-colonial state which surfaced itself through tenders have failed to address elementary duties such as maintenance of existing infrastructure and to support environmental sustainability. </a:t>
            </a:r>
          </a:p>
          <a:p>
            <a:pPr marL="347663" marR="0" indent="0" algn="just">
              <a:lnSpc>
                <a:spcPct val="100000"/>
              </a:lnSpc>
              <a:spcBef>
                <a:spcPts val="0"/>
              </a:spcBef>
              <a:buNone/>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We demand full employment: everyone willing and able to work must be guaranteed work. Everyone willing and able to work must have a right to work. </a:t>
            </a:r>
          </a:p>
          <a:p>
            <a:pPr marL="347663" marR="0" indent="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7663"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Full employment must be coupled with decent work: a decent living wage not a minimum wage, compliance with basic conditions of employment. In the case when the state fails to guarantee employment, a Universal Basic Income Grant, sufficient to guarantee a decent standard of living, must exist and be budgeted for by the state.</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18414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D7B08-7090-CEE1-AD8C-6C2A0946AD77}"/>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5122E6A0-0B84-4BD8-617D-35708E8F273F}"/>
              </a:ext>
            </a:extLst>
          </p:cNvPr>
          <p:cNvSpPr>
            <a:spLocks noGrp="1"/>
          </p:cNvSpPr>
          <p:nvPr>
            <p:ph idx="1"/>
          </p:nvPr>
        </p:nvSpPr>
        <p:spPr>
          <a:xfrm>
            <a:off x="421105" y="1397876"/>
            <a:ext cx="11393906" cy="5315744"/>
          </a:xfrm>
        </p:spPr>
        <p:txBody>
          <a:bodyPr>
            <a:noAutofit/>
          </a:bodyPr>
          <a:lstStyle/>
          <a:p>
            <a:pPr marL="342900" marR="0" lvl="0" indent="-342900" algn="just">
              <a:lnSpc>
                <a:spcPct val="100000"/>
              </a:lnSpc>
              <a:spcBef>
                <a:spcPts val="0"/>
              </a:spcBef>
              <a:buSzPct val="100000"/>
              <a:buFont typeface="+mj-lt"/>
              <a:buAutoNum type="arabicPeriod" startAt="8"/>
            </a:pPr>
            <a:r>
              <a:rPr lang="en-ZA" sz="2000" b="1" dirty="0">
                <a:effectLst/>
                <a:latin typeface="Times New Roman" panose="02020603050405020304" pitchFamily="18" charset="0"/>
                <a:ea typeface="Times New Roman" panose="02020603050405020304" pitchFamily="18" charset="0"/>
                <a:cs typeface="Times New Roman" panose="02020603050405020304" pitchFamily="18" charset="0"/>
              </a:rPr>
              <a:t>Provision of free quality social services</a:t>
            </a: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14400" marR="0" algn="just">
              <a:lnSpc>
                <a:spcPct val="100000"/>
              </a:lnSpc>
              <a:spcBef>
                <a:spcPts val="0"/>
              </a:spcBef>
              <a:buNone/>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 </a:t>
            </a:r>
          </a:p>
          <a:p>
            <a:pPr marL="742950" marR="0" lvl="1" indent="-285750" algn="just">
              <a:lnSpc>
                <a:spcPct val="100000"/>
              </a:lnSpc>
              <a:spcBef>
                <a:spcPts val="0"/>
              </a:spcBef>
              <a:buFont typeface="+mj-lt"/>
              <a:buAutoNum type="alphaLcPeriod"/>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Free, quality and decolonized education</a:t>
            </a:r>
          </a:p>
          <a:p>
            <a:pPr marL="742950" marR="0" lvl="1" indent="-285750" algn="just">
              <a:lnSpc>
                <a:spcPct val="100000"/>
              </a:lnSpc>
              <a:spcBef>
                <a:spcPts val="0"/>
              </a:spcBef>
              <a:buFont typeface="+mj-lt"/>
              <a:buAutoNum type="alphaLcPeriod"/>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Free and quality public healthcare, and the introduction of the National Health Insurance</a:t>
            </a:r>
          </a:p>
          <a:p>
            <a:pPr marL="742950" marR="0" lvl="1" indent="-285750" algn="just">
              <a:lnSpc>
                <a:spcPct val="100000"/>
              </a:lnSpc>
              <a:spcBef>
                <a:spcPts val="0"/>
              </a:spcBef>
              <a:buFont typeface="+mj-lt"/>
              <a:buAutoNum type="alphaLcPeriod"/>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Improved quality housing, community infrastructure, etc.</a:t>
            </a:r>
          </a:p>
          <a:p>
            <a:pPr marL="742950" marR="0" lvl="1" indent="-285750" algn="just">
              <a:lnSpc>
                <a:spcPct val="100000"/>
              </a:lnSpc>
              <a:spcBef>
                <a:spcPts val="0"/>
              </a:spcBef>
              <a:buFont typeface="+mj-lt"/>
              <a:buAutoNum type="alphaLcPeriod"/>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Affordable and safe public transport</a:t>
            </a:r>
          </a:p>
          <a:p>
            <a:pPr marL="742950" marR="0" lvl="1" indent="-285750" algn="just">
              <a:lnSpc>
                <a:spcPct val="100000"/>
              </a:lnSpc>
              <a:spcBef>
                <a:spcPts val="0"/>
              </a:spcBef>
              <a:buFont typeface="+mj-lt"/>
              <a:buAutoNum type="alphaLcPeriod"/>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Affordable and reliable basic services such as water, sanitation and electricity</a:t>
            </a:r>
          </a:p>
          <a:p>
            <a:pPr marL="742950" marR="0" lvl="1" indent="-285750" algn="just">
              <a:lnSpc>
                <a:spcPct val="100000"/>
              </a:lnSpc>
              <a:spcBef>
                <a:spcPts val="0"/>
              </a:spcBef>
              <a:buFont typeface="+mj-lt"/>
              <a:buAutoNum type="alphaLcPeriod"/>
            </a:pP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460375" marR="0" lvl="0" indent="-460375" algn="just">
              <a:lnSpc>
                <a:spcPct val="100000"/>
              </a:lnSpc>
              <a:spcBef>
                <a:spcPts val="0"/>
              </a:spcBef>
              <a:buSzPct val="100000"/>
              <a:buFont typeface="+mj-lt"/>
              <a:buAutoNum type="arabicPeriod" startAt="9"/>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Wide-ranging audit of employment equity</a:t>
            </a: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 and labour law compliance by all establishments, with a view to </a:t>
            </a:r>
            <a:r>
              <a:rPr lang="en-US" sz="2000" kern="100" dirty="0" err="1">
                <a:effectLst/>
                <a:latin typeface="Times New Roman" panose="02020603050405020304" pitchFamily="18" charset="0"/>
                <a:ea typeface="Aptos" panose="020B0004020202020204" pitchFamily="34" charset="0"/>
                <a:cs typeface="Times New Roman" panose="02020603050405020304" pitchFamily="18" charset="0"/>
              </a:rPr>
              <a:t>penalise</a:t>
            </a: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 non-compliance.</a:t>
            </a:r>
          </a:p>
          <a:p>
            <a:pPr marL="460375" marR="0" lvl="0" indent="-460375" algn="just">
              <a:lnSpc>
                <a:spcPct val="100000"/>
              </a:lnSpc>
              <a:spcBef>
                <a:spcPts val="0"/>
              </a:spcBef>
              <a:buSzPct val="100000"/>
              <a:buFont typeface="+mj-lt"/>
              <a:buAutoNum type="arabicPeriod" startAt="9"/>
            </a:pPr>
            <a:endParaRPr lang="en-US" sz="2000" kern="100" dirty="0">
              <a:latin typeface="Times New Roman" panose="02020603050405020304" pitchFamily="18" charset="0"/>
              <a:ea typeface="Aptos" panose="020B0004020202020204" pitchFamily="34" charset="0"/>
              <a:cs typeface="Times New Roman" panose="02020603050405020304" pitchFamily="18" charset="0"/>
            </a:endParaRPr>
          </a:p>
          <a:p>
            <a:pPr marL="460375" marR="0" lvl="0" indent="-460375" algn="just">
              <a:lnSpc>
                <a:spcPct val="100000"/>
              </a:lnSpc>
              <a:spcBef>
                <a:spcPts val="0"/>
              </a:spcBef>
              <a:buSzPct val="100000"/>
              <a:buFont typeface="+mj-lt"/>
              <a:buAutoNum type="arabicPeriod" startAt="9"/>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Abolition of the apartheid and colonial labour market</a:t>
            </a: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 and </a:t>
            </a:r>
            <a:r>
              <a:rPr lang="en-US" sz="2000" kern="100" dirty="0" err="1">
                <a:effectLst/>
                <a:latin typeface="Times New Roman" panose="02020603050405020304" pitchFamily="18" charset="0"/>
                <a:ea typeface="Aptos" panose="020B0004020202020204" pitchFamily="34" charset="0"/>
                <a:cs typeface="Times New Roman" panose="02020603050405020304" pitchFamily="18" charset="0"/>
              </a:rPr>
              <a:t>criminalisation</a:t>
            </a: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 of violation of labour laws. The labour market must provide decent work at a living wage, not a minimum, wage.</a:t>
            </a: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64936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75282F-3AD6-873A-5B20-D49078B4898D}"/>
              </a:ext>
            </a:extLst>
          </p:cNvPr>
          <p:cNvSpPr txBox="1"/>
          <p:nvPr/>
        </p:nvSpPr>
        <p:spPr>
          <a:xfrm>
            <a:off x="935181" y="3278529"/>
            <a:ext cx="8811491" cy="1077218"/>
          </a:xfrm>
          <a:prstGeom prst="rect">
            <a:avLst/>
          </a:prstGeom>
          <a:noFill/>
        </p:spPr>
        <p:txBody>
          <a:bodyPr wrap="square">
            <a:spAutoFit/>
          </a:bodyPr>
          <a:lstStyle/>
          <a:p>
            <a:pPr algn="ctr"/>
            <a:r>
              <a:rPr lang="en-ZA" sz="3200" dirty="0">
                <a:latin typeface="Bookman Old Style" panose="02050604050505020204" pitchFamily="18" charset="0"/>
                <a:ea typeface="Calibri" panose="020F0502020204030204" pitchFamily="34" charset="0"/>
                <a:cs typeface="Times New Roman" panose="02020603050405020304" pitchFamily="18" charset="0"/>
              </a:rPr>
              <a:t>Thank you!</a:t>
            </a:r>
            <a:endParaRPr lang="en-ZA" sz="3200" dirty="0"/>
          </a:p>
          <a:p>
            <a:pPr marL="0" indent="0" algn="ctr">
              <a:buNone/>
            </a:pPr>
            <a:endParaRPr lang="en-GB" sz="3200" kern="100" dirty="0">
              <a:latin typeface="Times New Roman" panose="02020603050405020304" pitchFamily="18" charset="0"/>
              <a:ea typeface="Aptos" panose="020B0004020202020204" pitchFamily="34" charset="0"/>
              <a:cs typeface="Times New Roman" panose="02020603050405020304" pitchFamily="18" charset="0"/>
            </a:endParaRPr>
          </a:p>
        </p:txBody>
      </p:sp>
      <p:pic>
        <p:nvPicPr>
          <p:cNvPr id="5" name="Picture 4" descr="A logo of a national union of metalworkers of south africa&#10;&#10;Description automatically generated">
            <a:extLst>
              <a:ext uri="{FF2B5EF4-FFF2-40B4-BE49-F238E27FC236}">
                <a16:creationId xmlns:a16="http://schemas.microsoft.com/office/drawing/2014/main" id="{90276B40-C9F8-873C-FB66-BCC8A883BEF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43847" y="653365"/>
            <a:ext cx="2431025" cy="2431025"/>
          </a:xfrm>
          <a:prstGeom prst="rect">
            <a:avLst/>
          </a:prstGeom>
          <a:solidFill>
            <a:schemeClr val="tx1"/>
          </a:solidFill>
          <a:ln>
            <a:noFill/>
          </a:ln>
          <a:effectLst/>
        </p:spPr>
      </p:pic>
    </p:spTree>
    <p:extLst>
      <p:ext uri="{BB962C8B-B14F-4D97-AF65-F5344CB8AC3E}">
        <p14:creationId xmlns:p14="http://schemas.microsoft.com/office/powerpoint/2010/main" val="684898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F21F6-516C-AC6B-AD98-D55D82FD65D5}"/>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8F0F8EF9-2088-EA7E-2192-50C28B312A32}"/>
              </a:ext>
            </a:extLst>
          </p:cNvPr>
          <p:cNvSpPr>
            <a:spLocks noGrp="1"/>
          </p:cNvSpPr>
          <p:nvPr>
            <p:ph idx="1"/>
          </p:nvPr>
        </p:nvSpPr>
        <p:spPr>
          <a:xfrm>
            <a:off x="421105" y="1397876"/>
            <a:ext cx="11393906" cy="5315744"/>
          </a:xfrm>
        </p:spPr>
        <p:txBody>
          <a:bodyPr>
            <a:noAutofit/>
          </a:bodyPr>
          <a:lstStyle/>
          <a:p>
            <a:pPr marL="9525" indent="0" algn="just">
              <a:lnSpc>
                <a:spcPct val="100000"/>
              </a:lnSpc>
              <a:spcBef>
                <a:spcPts val="0"/>
              </a:spcBef>
              <a:buNone/>
            </a:pPr>
            <a:r>
              <a:rPr lang="en-US" sz="2000" b="1" dirty="0">
                <a:effectLst/>
                <a:latin typeface="Times New Roman" panose="02020603050405020304" pitchFamily="18" charset="0"/>
                <a:ea typeface="Aptos" panose="020B0004020202020204" pitchFamily="34" charset="0"/>
                <a:cs typeface="Times New Roman" panose="02020603050405020304" pitchFamily="18" charset="0"/>
              </a:rPr>
              <a:t>INTRODUCTION</a:t>
            </a:r>
            <a:r>
              <a:rPr lang="en-US" sz="2000" dirty="0">
                <a:effectLst/>
                <a:latin typeface="Times New Roman" panose="02020603050405020304" pitchFamily="18" charset="0"/>
                <a:cs typeface="Times New Roman" panose="02020603050405020304" pitchFamily="18" charset="0"/>
              </a:rPr>
              <a:t> </a:t>
            </a: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Our participation in this Conference and its processes must be understood in terms of our quest, as set out in our Constitution, resolutions, and decisions, always to work to unite the working class in South Africa and throughout the world</a:t>
            </a:r>
            <a:r>
              <a:rPr lang="en-ZA" sz="20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ZA" sz="20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the attainment of socialism</a:t>
            </a:r>
            <a:r>
              <a:rPr lang="en-ZA"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 a long journey towards communism, a society organized on the basis of the principle, “from each according to ability, to each according to need”. </a:t>
            </a:r>
          </a:p>
          <a:p>
            <a:pPr marL="0" marR="0" algn="just">
              <a:lnSpc>
                <a:spcPct val="100000"/>
              </a:lnSpc>
              <a:spcBef>
                <a:spcPts val="0"/>
              </a:spcBef>
              <a:buNone/>
            </a:pPr>
            <a:endParaRPr lang="en-ZA"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00000"/>
              </a:lnSpc>
              <a:spcBef>
                <a:spcPts val="0"/>
              </a:spcBef>
              <a:buNone/>
            </a:pPr>
            <a:r>
              <a:rPr lang="en-ZA"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NUMSA as a union is part of the International Peoples Assembly (IPA) who are grass roots social movements, trade unions, political parties and other progressive organizations that are represented in this conference. </a:t>
            </a:r>
          </a:p>
          <a:p>
            <a:pPr marL="0" marR="0" algn="just">
              <a:lnSpc>
                <a:spcPct val="100000"/>
              </a:lnSpc>
              <a:spcBef>
                <a:spcPts val="0"/>
              </a:spcBef>
              <a:buNone/>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In our Preamble, our Constitution says that members of NUMSA commit themselves to a united South Africa free of oppression and exploitation. This is a call for socialism.</a:t>
            </a:r>
            <a:r>
              <a:rPr lang="en-ZA"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0" algn="just">
              <a:lnSpc>
                <a:spcPct val="100000"/>
              </a:lnSpc>
              <a:spcBef>
                <a:spcPts val="0"/>
              </a:spcBef>
              <a:buNone/>
            </a:pPr>
            <a:endParaRPr lang="en-ZA"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We believe socialism can only be achieved under the leadership of an organised united working class, conscious of its class interests.  This view expresses the Marxist principle that the liberation of the working class can only be achieved by the working class itself, and not as a gift from any other class.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7445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E1CD6-32F3-E337-6656-B51109589EB7}"/>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422C2B14-D9E3-F8E1-7509-2E8E541754C0}"/>
              </a:ext>
            </a:extLst>
          </p:cNvPr>
          <p:cNvSpPr>
            <a:spLocks noGrp="1"/>
          </p:cNvSpPr>
          <p:nvPr>
            <p:ph idx="1"/>
          </p:nvPr>
        </p:nvSpPr>
        <p:spPr>
          <a:xfrm>
            <a:off x="421105" y="1397876"/>
            <a:ext cx="11393906" cy="5315744"/>
          </a:xfrm>
        </p:spPr>
        <p:txBody>
          <a:bodyPr>
            <a:noAutofit/>
          </a:bodyPr>
          <a:lstStyle/>
          <a:p>
            <a:pPr marL="0" marR="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Our participation in this conference with other Left working class formations does not mean that we are  abandoning our Marxist-Leninist orientation. On the contrary, Marxist-Leninist politics teaches us always to seek ways to push forward the struggle for socialism, by consolidating the widest possible forces behind the banner of the advanced detachment of the working class. </a:t>
            </a:r>
          </a:p>
          <a:p>
            <a:pPr marL="0" marR="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For the advanced detachment of the working class to be able to draw to itself the oppressed and exploited masses, it needs to be in touch with the daily struggles of these masses, in the different fronts in which these masses find themselves in, it must display ideological clarity and the correctness of the political leadership it provides. </a:t>
            </a:r>
          </a:p>
          <a:p>
            <a:pPr marL="0" marR="0" algn="just">
              <a:lnSpc>
                <a:spcPct val="100000"/>
              </a:lnSpc>
              <a:spcBef>
                <a:spcPts val="0"/>
              </a:spcBef>
              <a:buNone/>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We are here to make a clarion call that it is about time that through our contribution and the contributions of other working class formations that we must emerge with a minimum programme of action, and critically learn from the battalions of the working class gathered here representing the oppressed masses. </a:t>
            </a:r>
          </a:p>
          <a:p>
            <a:pPr marL="0" marR="0" indent="0" algn="just">
              <a:lnSpc>
                <a:spcPct val="100000"/>
              </a:lnSpc>
              <a:spcBef>
                <a:spcPts val="0"/>
              </a:spcBef>
              <a:buNone/>
            </a:pPr>
            <a:endParaRPr lang="en-ZA" sz="2000" b="1" i="1"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gn="just">
              <a:lnSpc>
                <a:spcPct val="100000"/>
              </a:lnSpc>
              <a:spcBef>
                <a:spcPts val="0"/>
              </a:spcBef>
              <a:buNone/>
            </a:pPr>
            <a:r>
              <a:rPr lang="en-ZA" sz="2000" b="1" i="1" dirty="0">
                <a:effectLst/>
                <a:latin typeface="Times New Roman" panose="02020603050405020304" pitchFamily="18" charset="0"/>
                <a:ea typeface="Times New Roman" panose="02020603050405020304" pitchFamily="18" charset="0"/>
                <a:cs typeface="Times New Roman" panose="02020603050405020304" pitchFamily="18" charset="0"/>
              </a:rPr>
              <a:t>We also participate precisely because the crisis of South African capitalism continues to deepen at dangerous levels: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66076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BCF38-97C5-E9B2-70D7-6EC446F3D7BC}"/>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97B2932-AAEC-ABF7-4866-8DF0F538D673}"/>
              </a:ext>
            </a:extLst>
          </p:cNvPr>
          <p:cNvSpPr>
            <a:spLocks noGrp="1"/>
          </p:cNvSpPr>
          <p:nvPr>
            <p:ph idx="1"/>
          </p:nvPr>
        </p:nvSpPr>
        <p:spPr>
          <a:xfrm>
            <a:off x="421105" y="1397876"/>
            <a:ext cx="11393906" cy="5315744"/>
          </a:xfrm>
        </p:spPr>
        <p:txBody>
          <a:bodyPr>
            <a:noAutofit/>
          </a:bodyPr>
          <a:lstStyle/>
          <a:p>
            <a:pPr marL="741362" marR="0" lvl="0" indent="-342900" algn="just">
              <a:lnSpc>
                <a:spcPct val="150000"/>
              </a:lnSpc>
              <a:spcBef>
                <a:spcPts val="0"/>
              </a:spcBef>
              <a:buSzPct val="100000"/>
            </a:pP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mass unemployment,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741362" marR="0" lvl="0" indent="-342900" algn="just">
              <a:lnSpc>
                <a:spcPct val="150000"/>
              </a:lnSpc>
              <a:spcBef>
                <a:spcPts val="0"/>
              </a:spcBef>
              <a:buSzPct val="100000"/>
            </a:pP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hunger and starvation,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741362" marR="0" lvl="0" indent="-342900" algn="just">
              <a:lnSpc>
                <a:spcPct val="150000"/>
              </a:lnSpc>
              <a:spcBef>
                <a:spcPts val="0"/>
              </a:spcBef>
              <a:buSzPct val="100000"/>
            </a:pP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continued racialized and historical land hunger,</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741362" marR="0" lvl="0" indent="-342900" algn="just">
              <a:lnSpc>
                <a:spcPct val="150000"/>
              </a:lnSpc>
              <a:spcBef>
                <a:spcPts val="0"/>
              </a:spcBef>
              <a:buSzPct val="100000"/>
            </a:pP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dangerous levels and forms of mass poverty,</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741362" marR="0" lvl="0" indent="-342900" algn="just">
              <a:lnSpc>
                <a:spcPct val="150000"/>
              </a:lnSpc>
              <a:spcBef>
                <a:spcPts val="0"/>
              </a:spcBef>
              <a:buSzPct val="100000"/>
            </a:pP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domination by finance capital,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741362" marR="0" lvl="0" indent="-342900" algn="just">
              <a:lnSpc>
                <a:spcPct val="150000"/>
              </a:lnSpc>
              <a:spcBef>
                <a:spcPts val="0"/>
              </a:spcBef>
              <a:buSzPct val="100000"/>
            </a:pP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destruction of national productive forces through </a:t>
            </a:r>
            <a:r>
              <a:rPr lang="en-US" sz="2000" b="1" i="1" kern="100" dirty="0" err="1">
                <a:effectLst/>
                <a:latin typeface="Times New Roman" panose="02020603050405020304" pitchFamily="18" charset="0"/>
                <a:ea typeface="Aptos" panose="020B0004020202020204" pitchFamily="34" charset="0"/>
                <a:cs typeface="Times New Roman" panose="02020603050405020304" pitchFamily="18" charset="0"/>
              </a:rPr>
              <a:t>deindustrialisation</a:t>
            </a: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 low levels of fixed investment and widespread capacity </a:t>
            </a:r>
            <a:r>
              <a:rPr lang="en-US" sz="2000" b="1" i="1" kern="100" dirty="0" err="1">
                <a:effectLst/>
                <a:latin typeface="Times New Roman" panose="02020603050405020304" pitchFamily="18" charset="0"/>
                <a:ea typeface="Aptos" panose="020B0004020202020204" pitchFamily="34" charset="0"/>
                <a:cs typeface="Times New Roman" panose="02020603050405020304" pitchFamily="18" charset="0"/>
              </a:rPr>
              <a:t>under-utilisation</a:t>
            </a: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741362" marR="0" lvl="0" indent="-342900" algn="just">
              <a:lnSpc>
                <a:spcPct val="150000"/>
              </a:lnSpc>
              <a:spcBef>
                <a:spcPts val="0"/>
              </a:spcBef>
              <a:buSzPct val="100000"/>
            </a:pP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dependency on imperialist finance and global value chains,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741362" marR="0" lvl="0" indent="-342900" algn="just">
              <a:lnSpc>
                <a:spcPct val="150000"/>
              </a:lnSpc>
              <a:spcBef>
                <a:spcPts val="0"/>
              </a:spcBef>
              <a:buSzPct val="100000"/>
            </a:pP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the decay of the social fabric in working class communities and disintegration of solidarity structures,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741362" marR="0" lvl="0" indent="-342900" algn="just">
              <a:lnSpc>
                <a:spcPct val="150000"/>
              </a:lnSpc>
              <a:spcBef>
                <a:spcPts val="0"/>
              </a:spcBef>
              <a:buSzPct val="100000"/>
            </a:pPr>
            <a:r>
              <a:rPr lang="en-US" sz="2000" b="1" i="1" kern="100" dirty="0">
                <a:effectLst/>
                <a:latin typeface="Times New Roman" panose="02020603050405020304" pitchFamily="18" charset="0"/>
                <a:ea typeface="Aptos" panose="020B0004020202020204" pitchFamily="34" charset="0"/>
                <a:cs typeface="Times New Roman" panose="02020603050405020304" pitchFamily="18" charset="0"/>
              </a:rPr>
              <a:t>and the growth of reactionary and neo-fascist politics among sections of the desperate masses.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54131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8C23F-4F2A-1931-DD12-4C657175CE80}"/>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4662B31-4B39-3AB9-3668-FB80EC5DFB93}"/>
              </a:ext>
            </a:extLst>
          </p:cNvPr>
          <p:cNvSpPr>
            <a:spLocks noGrp="1"/>
          </p:cNvSpPr>
          <p:nvPr>
            <p:ph idx="1"/>
          </p:nvPr>
        </p:nvSpPr>
        <p:spPr>
          <a:xfrm>
            <a:off x="421105" y="1397876"/>
            <a:ext cx="11393906" cy="5315744"/>
          </a:xfrm>
        </p:spPr>
        <p:txBody>
          <a:bodyPr>
            <a:noAutofit/>
          </a:bodyPr>
          <a:lstStyle/>
          <a:p>
            <a:pPr marL="0" marR="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Under these conditions, any progressive force in society cannot isolate itself from </a:t>
            </a:r>
            <a:r>
              <a:rPr lang="en-ZA" sz="20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sections of the working class and oppressed masses who are engaged in broader terrains of struggle, who are represented in this gathering of the left, to seek a program of action to address the capitalist crisis in South Africa.</a:t>
            </a:r>
          </a:p>
          <a:p>
            <a:pPr marL="0" marR="0" algn="just">
              <a:lnSpc>
                <a:spcPct val="100000"/>
              </a:lnSpc>
              <a:spcBef>
                <a:spcPts val="0"/>
              </a:spcBef>
              <a:buNone/>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We are clear that unity efforts are not easy. They are not perfect. Even our host, the SACP, has acknowledged on many occasions, that it is not perfect. None of our organizations can claim perfection. </a:t>
            </a:r>
          </a:p>
          <a:p>
            <a:pPr marL="0" marR="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Nevertheless, while acknowledging our weaknesses as the Left, we remain firm and resolute that only the working class, in alliance with a broad range of oppressed working people, is the most capable and consistent class to carry out and lead the socialist struggle. </a:t>
            </a:r>
          </a:p>
          <a:p>
            <a:pPr marL="0" marR="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We wish to thank the SACP for the courageous effort to invite even those among us who differ in significant ways to its approach to the working class struggles. </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00574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BF763-5BA0-75C9-FE03-2F0AB72935A9}"/>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1B524D3F-A674-DBC0-DF72-50010E74D419}"/>
              </a:ext>
            </a:extLst>
          </p:cNvPr>
          <p:cNvSpPr>
            <a:spLocks noGrp="1"/>
          </p:cNvSpPr>
          <p:nvPr>
            <p:ph idx="1"/>
          </p:nvPr>
        </p:nvSpPr>
        <p:spPr>
          <a:xfrm>
            <a:off x="421105" y="1397876"/>
            <a:ext cx="11393906" cy="5315744"/>
          </a:xfrm>
        </p:spPr>
        <p:txBody>
          <a:bodyPr>
            <a:noAutofit/>
          </a:bodyPr>
          <a:lstStyle/>
          <a:p>
            <a:pPr marL="0" marR="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cs typeface="Times New Roman" panose="02020603050405020304" pitchFamily="18" charset="0"/>
              </a:rPr>
              <a:t>We enter this process, guided by our hard-won Marxist-Leninist perspective to agitate and strengthen the Left forces to advance the principles of:</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08038" marR="0" lvl="0" indent="-347663" algn="just">
              <a:lnSpc>
                <a:spcPct val="150000"/>
              </a:lnSpc>
              <a:spcBef>
                <a:spcPts val="0"/>
              </a:spcBef>
              <a:buSzPct val="80000"/>
              <a:buFont typeface="Symbol" pitchFamily="2" charset="2"/>
              <a:buChar char=""/>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working-class leadership, </a:t>
            </a:r>
          </a:p>
          <a:p>
            <a:pPr marL="808038" marR="0" lvl="0" indent="-347663" algn="just">
              <a:lnSpc>
                <a:spcPct val="150000"/>
              </a:lnSpc>
              <a:spcBef>
                <a:spcPts val="0"/>
              </a:spcBef>
              <a:buSzPct val="80000"/>
              <a:buFont typeface="Symbol" pitchFamily="2" charset="2"/>
              <a:buChar char=""/>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anti-imperialism, </a:t>
            </a:r>
          </a:p>
          <a:p>
            <a:pPr marL="808038" marR="0" lvl="0" indent="-347663" algn="just">
              <a:lnSpc>
                <a:spcPct val="150000"/>
              </a:lnSpc>
              <a:spcBef>
                <a:spcPts val="0"/>
              </a:spcBef>
              <a:buSzPct val="80000"/>
              <a:buFont typeface="Symbol" pitchFamily="2" charset="2"/>
              <a:buChar char=""/>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socialism, </a:t>
            </a:r>
          </a:p>
          <a:p>
            <a:pPr marL="808038" marR="0" lvl="0" indent="-347663" algn="just">
              <a:lnSpc>
                <a:spcPct val="150000"/>
              </a:lnSpc>
              <a:spcBef>
                <a:spcPts val="0"/>
              </a:spcBef>
              <a:buSzPct val="80000"/>
              <a:buFont typeface="Symbol" pitchFamily="2" charset="2"/>
              <a:buChar char=""/>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proletarian internationalism,</a:t>
            </a:r>
          </a:p>
          <a:p>
            <a:pPr marL="808038" marR="0" lvl="0" indent="-347663" algn="just">
              <a:lnSpc>
                <a:spcPct val="150000"/>
              </a:lnSpc>
              <a:spcBef>
                <a:spcPts val="0"/>
              </a:spcBef>
              <a:buSzPct val="80000"/>
              <a:buFont typeface="Symbol" pitchFamily="2" charset="2"/>
              <a:buChar char=""/>
            </a:pPr>
            <a:r>
              <a:rPr lang="en-US" sz="2000" kern="100" dirty="0">
                <a:effectLst/>
                <a:latin typeface="Times New Roman" panose="02020603050405020304" pitchFamily="18" charset="0"/>
                <a:ea typeface="Aptos" panose="020B0004020202020204" pitchFamily="34" charset="0"/>
                <a:cs typeface="Times New Roman" panose="02020603050405020304" pitchFamily="18" charset="0"/>
              </a:rPr>
              <a:t>Unity in action where possible, ideological struggle where necessary.</a:t>
            </a:r>
          </a:p>
        </p:txBody>
      </p:sp>
    </p:spTree>
    <p:extLst>
      <p:ext uri="{BB962C8B-B14F-4D97-AF65-F5344CB8AC3E}">
        <p14:creationId xmlns:p14="http://schemas.microsoft.com/office/powerpoint/2010/main" val="1208884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4718B-F808-079A-2EF4-16F4FB68B79E}"/>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428EFBCE-1375-1A60-E2F0-0C82591BD6E0}"/>
              </a:ext>
            </a:extLst>
          </p:cNvPr>
          <p:cNvSpPr>
            <a:spLocks noGrp="1"/>
          </p:cNvSpPr>
          <p:nvPr>
            <p:ph idx="1"/>
          </p:nvPr>
        </p:nvSpPr>
        <p:spPr>
          <a:xfrm>
            <a:off x="421105" y="1397876"/>
            <a:ext cx="11393906" cy="5315744"/>
          </a:xfrm>
        </p:spPr>
        <p:txBody>
          <a:bodyPr>
            <a:noAutofit/>
          </a:bodyPr>
          <a:lstStyle/>
          <a:p>
            <a:pPr marL="9525"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rPr>
              <a:t>We recognize the concrete realities of the fragmentation of progressive forces, the ideological confusion within society which is caused by the vicious capitalist system and imperialism as a result the weaknesses of organized working-class structures, the rise of right-wing and neo-fascist populism, and deepening mass working-class social despair. Under such conditions, we should spare no effort to unite as organs of the working class. </a:t>
            </a:r>
          </a:p>
          <a:p>
            <a:pPr marL="9525" indent="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endParaRPr>
          </a:p>
          <a:p>
            <a:pPr marL="9525"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rPr>
              <a:t>The organizations we lead belong to the working class, and not to us as individuals. These are treasures brought about by the hard and very long struggles of the working class, blood was shed for these organizations to exists. </a:t>
            </a:r>
          </a:p>
          <a:p>
            <a:pPr marL="9525" indent="0" algn="just">
              <a:lnSpc>
                <a:spcPct val="100000"/>
              </a:lnSpc>
              <a:spcBef>
                <a:spcPts val="0"/>
              </a:spcBef>
              <a:buNone/>
            </a:pPr>
            <a:endParaRPr lang="en-ZA" sz="2000" dirty="0">
              <a:latin typeface="Times New Roman" panose="02020603050405020304" pitchFamily="18" charset="0"/>
              <a:ea typeface="Times New Roman" panose="02020603050405020304" pitchFamily="18" charset="0"/>
            </a:endParaRPr>
          </a:p>
          <a:p>
            <a:pPr marL="9525" indent="0" algn="just">
              <a:lnSpc>
                <a:spcPct val="100000"/>
              </a:lnSpc>
              <a:spcBef>
                <a:spcPts val="0"/>
              </a:spcBef>
              <a:buNone/>
            </a:pPr>
            <a:r>
              <a:rPr lang="en-ZA" sz="2000" dirty="0">
                <a:effectLst/>
                <a:latin typeface="Times New Roman" panose="02020603050405020304" pitchFamily="18" charset="0"/>
                <a:ea typeface="Times New Roman" panose="02020603050405020304" pitchFamily="18" charset="0"/>
              </a:rPr>
              <a:t>We cannot therefore use them as platforms to enter into a competition to sing “revolutionary phrases”, or to express our personal egos, instead of getting down to the task of hammering out a practical programme of action to resolve the hardships that the working class finds itself in, and to deal decisively with the right-wing consolidation that has crystallized in our country. </a:t>
            </a:r>
            <a:endParaRPr lang="en-US" sz="2000" dirty="0">
              <a:effectLst/>
              <a:latin typeface="Times New Roman" panose="02020603050405020304" pitchFamily="18" charset="0"/>
              <a:ea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28043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98FD0-8EAA-6D74-A078-5A11D428176C}"/>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169AC71A-C750-13FE-B885-6B14004415AC}"/>
              </a:ext>
            </a:extLst>
          </p:cNvPr>
          <p:cNvSpPr>
            <a:spLocks noGrp="1"/>
          </p:cNvSpPr>
          <p:nvPr>
            <p:ph idx="1"/>
          </p:nvPr>
        </p:nvSpPr>
        <p:spPr>
          <a:xfrm>
            <a:off x="421105" y="1397876"/>
            <a:ext cx="11393906" cy="5315744"/>
          </a:xfrm>
        </p:spPr>
        <p:txBody>
          <a:bodyPr>
            <a:noAutofit/>
          </a:bodyPr>
          <a:lstStyle/>
          <a:p>
            <a:pPr marL="0" marR="0" algn="just">
              <a:lnSpc>
                <a:spcPct val="100000"/>
              </a:lnSpc>
              <a:spcBef>
                <a:spcPts val="0"/>
              </a:spcBef>
              <a:buNone/>
            </a:pPr>
            <a:r>
              <a:rPr lang="en-GB" sz="2000" b="1" kern="100" dirty="0">
                <a:effectLst/>
                <a:latin typeface="Times New Roman" panose="02020603050405020304" pitchFamily="18" charset="0"/>
                <a:ea typeface="Aptos" panose="020B0004020202020204" pitchFamily="34" charset="0"/>
                <a:cs typeface="Times New Roman" panose="02020603050405020304" pitchFamily="18" charset="0"/>
              </a:rPr>
              <a:t>NUMSA AND THE “UNITY OF THE LEFT”</a:t>
            </a:r>
          </a:p>
          <a:p>
            <a:pPr marL="0" marR="0" algn="just">
              <a:lnSpc>
                <a:spcPct val="100000"/>
              </a:lnSpc>
              <a:spcBef>
                <a:spcPts val="0"/>
              </a:spcBef>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While we are keenly aware of contradictions among formations of the Left, ours is not to elevate these contradictions, in a time when the right-wing in our country is consolidating its forces. </a:t>
            </a:r>
          </a:p>
          <a:p>
            <a:pPr marL="0" marR="0" algn="just">
              <a:lnSpc>
                <a:spcPct val="100000"/>
              </a:lnSpc>
              <a:spcBef>
                <a:spcPts val="0"/>
              </a:spcBef>
              <a:buNone/>
            </a:pPr>
            <a:endParaRPr lang="en-GB" sz="2000" kern="100" dirty="0">
              <a:latin typeface="Times New Roman" panose="02020603050405020304" pitchFamily="18"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The decision by the SACP to initiate the process to unite the Left forces, while at the same time fully respecting and treating us as equals, all organizations gathered here, represents political maturity. </a:t>
            </a:r>
          </a:p>
          <a:p>
            <a:pPr marL="0" marR="0" algn="just">
              <a:lnSpc>
                <a:spcPct val="100000"/>
              </a:lnSpc>
              <a:spcBef>
                <a:spcPts val="0"/>
              </a:spcBef>
              <a:buNone/>
            </a:pPr>
            <a:endParaRPr lang="en-GB" sz="2000" kern="100" dirty="0">
              <a:latin typeface="Times New Roman" panose="02020603050405020304" pitchFamily="18"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It also represents the kind of humility which we should also acknowledge. </a:t>
            </a:r>
          </a:p>
          <a:p>
            <a:pPr marL="0" marR="0" algn="just">
              <a:lnSpc>
                <a:spcPct val="100000"/>
              </a:lnSpc>
              <a:spcBef>
                <a:spcPts val="0"/>
              </a:spcBef>
              <a:buNone/>
            </a:pPr>
            <a:endParaRPr lang="en-GB" sz="2000" kern="100" dirty="0">
              <a:latin typeface="Times New Roman" panose="02020603050405020304" pitchFamily="18" charset="0"/>
              <a:ea typeface="Aptos" panose="020B0004020202020204" pitchFamily="34" charset="0"/>
              <a:cs typeface="Times New Roman" panose="02020603050405020304" pitchFamily="18" charset="0"/>
            </a:endParaRPr>
          </a:p>
          <a:p>
            <a:pPr marL="0" marR="0" algn="just">
              <a:lnSpc>
                <a:spcPct val="100000"/>
              </a:lnSpc>
              <a:spcBef>
                <a:spcPts val="0"/>
              </a:spcBef>
              <a:buNone/>
            </a:pPr>
            <a:r>
              <a:rPr lang="en-GB" sz="2000" kern="100" dirty="0">
                <a:effectLst/>
                <a:latin typeface="Times New Roman" panose="02020603050405020304" pitchFamily="18" charset="0"/>
                <a:ea typeface="Aptos" panose="020B0004020202020204" pitchFamily="34" charset="0"/>
                <a:cs typeface="Times New Roman" panose="02020603050405020304" pitchFamily="18" charset="0"/>
              </a:rPr>
              <a:t>We seriously hope that this approach to Left politics will endure and stand out as a permanent example of how we should relate as the Left forces. We view this conference as a launching pad of a series of processes of serious engagements within the organizations of the working class. </a:t>
            </a:r>
          </a:p>
          <a:p>
            <a:pPr marL="0" marR="0" algn="just">
              <a:lnSpc>
                <a:spcPct val="100000"/>
              </a:lnSpc>
              <a:spcBef>
                <a:spcPts val="0"/>
              </a:spcBef>
              <a:buNone/>
            </a:pPr>
            <a:endParaRPr lang="en-GB" sz="2000" kern="100" dirty="0">
              <a:latin typeface="Times New Roman" panose="02020603050405020304" pitchFamily="18" charset="0"/>
              <a:ea typeface="Aptos" panose="020B0004020202020204" pitchFamily="34" charset="0"/>
              <a:cs typeface="Times New Roman" panose="02020603050405020304" pitchFamily="18" charset="0"/>
            </a:endParaRPr>
          </a:p>
          <a:p>
            <a:pPr marL="9525" indent="0" algn="just">
              <a:lnSpc>
                <a:spcPct val="100000"/>
              </a:lnSpc>
              <a:spcBef>
                <a:spcPts val="0"/>
              </a:spcBef>
              <a:buNone/>
            </a:pP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5633434"/>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1f854b31-ac6f-462a-8b07-a5fe3041a8c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DC85023EDA0BD43A003CEB7259E45E1" ma:contentTypeVersion="15" ma:contentTypeDescription="Create a new document." ma:contentTypeScope="" ma:versionID="3c82dd31f4cdf71c48d6d549ebe62193">
  <xsd:schema xmlns:xsd="http://www.w3.org/2001/XMLSchema" xmlns:xs="http://www.w3.org/2001/XMLSchema" xmlns:p="http://schemas.microsoft.com/office/2006/metadata/properties" xmlns:ns3="1f854b31-ac6f-462a-8b07-a5fe3041a8c5" xmlns:ns4="cf0bf826-8429-4e4d-98cb-f0d95413bd8e" targetNamespace="http://schemas.microsoft.com/office/2006/metadata/properties" ma:root="true" ma:fieldsID="1a45bca64aeceb09b1eb54f3c32eeba7" ns3:_="" ns4:_="">
    <xsd:import namespace="1f854b31-ac6f-462a-8b07-a5fe3041a8c5"/>
    <xsd:import namespace="cf0bf826-8429-4e4d-98cb-f0d95413bd8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_activity" minOccurs="0"/>
                <xsd:element ref="ns4:SharedWithUsers" minOccurs="0"/>
                <xsd:element ref="ns4:SharedWithDetails" minOccurs="0"/>
                <xsd:element ref="ns4:SharingHintHash" minOccurs="0"/>
                <xsd:element ref="ns3:MediaServiceDateTaken" minOccurs="0"/>
                <xsd:element ref="ns3:MediaLengthInSeconds"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854b31-ac6f-462a-8b07-a5fe3041a8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_activity" ma:index="14"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0bf826-8429-4e4d-98cb-f0d95413bd8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D0ADFA-1E64-4775-9B38-6B3937FC7C71}">
  <ds:schemaRefs>
    <ds:schemaRef ds:uri="http://schemas.microsoft.com/sharepoint/v3/contenttype/forms"/>
  </ds:schemaRefs>
</ds:datastoreItem>
</file>

<file path=customXml/itemProps2.xml><?xml version="1.0" encoding="utf-8"?>
<ds:datastoreItem xmlns:ds="http://schemas.openxmlformats.org/officeDocument/2006/customXml" ds:itemID="{4B3569F2-28B4-4E0E-B42D-D087D74B0617}">
  <ds:schemaRefs>
    <ds:schemaRef ds:uri="http://purl.org/dc/elements/1.1/"/>
    <ds:schemaRef ds:uri="http://www.w3.org/XML/1998/namespace"/>
    <ds:schemaRef ds:uri="http://schemas.openxmlformats.org/package/2006/metadata/core-properties"/>
    <ds:schemaRef ds:uri="http://purl.org/dc/terms/"/>
    <ds:schemaRef ds:uri="cf0bf826-8429-4e4d-98cb-f0d95413bd8e"/>
    <ds:schemaRef ds:uri="1f854b31-ac6f-462a-8b07-a5fe3041a8c5"/>
    <ds:schemaRef ds:uri="http://schemas.microsoft.com/office/infopath/2007/PartnerControls"/>
    <ds:schemaRef ds:uri="http://schemas.microsoft.com/office/2006/documentManagement/types"/>
    <ds:schemaRef ds:uri="http://purl.org/dc/dcmitype/"/>
    <ds:schemaRef ds:uri="http://schemas.microsoft.com/office/2006/metadata/properties"/>
  </ds:schemaRefs>
</ds:datastoreItem>
</file>

<file path=customXml/itemProps3.xml><?xml version="1.0" encoding="utf-8"?>
<ds:datastoreItem xmlns:ds="http://schemas.openxmlformats.org/officeDocument/2006/customXml" ds:itemID="{1EF06AC3-0EF1-4BC0-B37B-6835D61468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854b31-ac6f-462a-8b07-a5fe3041a8c5"/>
    <ds:schemaRef ds:uri="cf0bf826-8429-4e4d-98cb-f0d95413bd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Vapor Trail</Template>
  <TotalTime>3516</TotalTime>
  <Words>2943</Words>
  <Application>Microsoft Macintosh PowerPoint</Application>
  <PresentationFormat>Widescreen</PresentationFormat>
  <Paragraphs>156</Paragraphs>
  <Slides>22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Aptos</vt:lpstr>
      <vt:lpstr>Aptos Display</vt:lpstr>
      <vt:lpstr>Arial</vt:lpstr>
      <vt:lpstr>Bookman Old Style</vt:lpstr>
      <vt:lpstr>Calibri</vt:lpstr>
      <vt:lpstr>Cambria</vt:lpstr>
      <vt:lpstr>Century Gothic</vt:lpstr>
      <vt:lpstr>Symbol</vt:lpstr>
      <vt:lpstr>Times New Roman</vt:lpstr>
      <vt:lpstr>Vapor Trail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NUMSA Auto Shop steward workshop on  the South African Automotive Masterplan 2035 2 – 4 April 2024</dc:title>
  <dc:creator>MS Office Package</dc:creator>
  <cp:lastModifiedBy>mso4</cp:lastModifiedBy>
  <cp:revision>144</cp:revision>
  <dcterms:created xsi:type="dcterms:W3CDTF">2024-03-17T15:07:30Z</dcterms:created>
  <dcterms:modified xsi:type="dcterms:W3CDTF">2026-05-29T07:34:05Z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0x0101004DC85023EDA0BD43A003CEB7259E45E1</vt:lpwstr>
  </property>
</Properties>
</file>